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87" r:id="rId3"/>
    <p:sldId id="288" r:id="rId4"/>
    <p:sldId id="257" r:id="rId5"/>
    <p:sldId id="279" r:id="rId6"/>
    <p:sldId id="327" r:id="rId7"/>
    <p:sldId id="328" r:id="rId8"/>
    <p:sldId id="334" r:id="rId9"/>
    <p:sldId id="290" r:id="rId10"/>
    <p:sldId id="316" r:id="rId11"/>
    <p:sldId id="335" r:id="rId12"/>
    <p:sldId id="304" r:id="rId13"/>
    <p:sldId id="291" r:id="rId14"/>
    <p:sldId id="305" r:id="rId15"/>
    <p:sldId id="292" r:id="rId16"/>
    <p:sldId id="310" r:id="rId17"/>
    <p:sldId id="311" r:id="rId18"/>
    <p:sldId id="312" r:id="rId19"/>
    <p:sldId id="337" r:id="rId20"/>
    <p:sldId id="306" r:id="rId21"/>
    <p:sldId id="293" r:id="rId22"/>
    <p:sldId id="307" r:id="rId23"/>
    <p:sldId id="294" r:id="rId24"/>
    <p:sldId id="308" r:id="rId25"/>
    <p:sldId id="295" r:id="rId26"/>
    <p:sldId id="313" r:id="rId27"/>
    <p:sldId id="315" r:id="rId28"/>
    <p:sldId id="317" r:id="rId29"/>
    <p:sldId id="318" r:id="rId30"/>
    <p:sldId id="309" r:id="rId31"/>
    <p:sldId id="296" r:id="rId32"/>
    <p:sldId id="350" r:id="rId33"/>
    <p:sldId id="349" r:id="rId34"/>
    <p:sldId id="351" r:id="rId35"/>
    <p:sldId id="272" r:id="rId36"/>
    <p:sldId id="340" r:id="rId37"/>
    <p:sldId id="341" r:id="rId38"/>
    <p:sldId id="342" r:id="rId39"/>
    <p:sldId id="343" r:id="rId40"/>
    <p:sldId id="320" r:id="rId41"/>
    <p:sldId id="319" r:id="rId42"/>
    <p:sldId id="345" r:id="rId43"/>
    <p:sldId id="321" r:id="rId44"/>
    <p:sldId id="323" r:id="rId45"/>
    <p:sldId id="322" r:id="rId46"/>
    <p:sldId id="325" r:id="rId47"/>
    <p:sldId id="324" r:id="rId48"/>
    <p:sldId id="326" r:id="rId49"/>
    <p:sldId id="347" r:id="rId50"/>
    <p:sldId id="26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38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50DAC4D-2B1D-4461-B7FD-0C34DA5D76F8}" type="datetimeFigureOut">
              <a:rPr lang="en-US" smtClean="0"/>
              <a:t>4/1/2015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B43886-C605-4D61-9A6B-3611A662E417}" type="slidenum">
              <a:rPr lang="en-US" smtClean="0"/>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0DAC4D-2B1D-4461-B7FD-0C34DA5D76F8}" type="datetimeFigureOut">
              <a:rPr lang="en-US" smtClean="0"/>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43886-C605-4D61-9A6B-3611A662E41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2"/>
            <a:ext cx="609600" cy="441325"/>
          </a:xfrm>
        </p:spPr>
        <p:txBody>
          <a:bodyPr/>
          <a:lstStyle/>
          <a:p>
            <a:fld id="{B6B43886-C605-4D61-9A6B-3611A662E417}" type="slidenum">
              <a:rPr lang="en-US" smtClean="0"/>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0DAC4D-2B1D-4461-B7FD-0C34DA5D76F8}" type="datetimeFigureOut">
              <a:rPr lang="en-US" smtClean="0"/>
              <a:t>4/1/2015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50DAC4D-2B1D-4461-B7FD-0C34DA5D76F8}" type="datetimeFigureOut">
              <a:rPr lang="en-US" smtClean="0"/>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B43886-C605-4D61-9A6B-3611A662E417}" type="slidenum">
              <a:rPr lang="en-US" smtClean="0"/>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C50DAC4D-2B1D-4461-B7FD-0C34DA5D76F8}" type="datetimeFigureOut">
              <a:rPr lang="en-US" smtClean="0"/>
              <a:t>4/1/2015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B43886-C605-4D61-9A6B-3611A662E417}" type="slidenum">
              <a:rPr lang="en-US" smtClean="0"/>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7721600" y="6409944"/>
            <a:ext cx="4059936" cy="365760"/>
          </a:xfrm>
        </p:spPr>
        <p:txBody>
          <a:bodyPr/>
          <a:lstStyle/>
          <a:p>
            <a:fld id="{C50DAC4D-2B1D-4461-B7FD-0C34DA5D76F8}" type="datetimeFigureOut">
              <a:rPr lang="en-US" smtClean="0"/>
              <a:t>4/1/2015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43886-C605-4D61-9A6B-3611A662E417}" type="slidenum">
              <a:rPr lang="en-US" smtClean="0"/>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50DAC4D-2B1D-4461-B7FD-0C34DA5D76F8}" type="datetimeFigureOut">
              <a:rPr lang="en-US" smtClean="0"/>
              <a:t>4/1/2015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B6B43886-C605-4D61-9A6B-3611A662E417}"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50DAC4D-2B1D-4461-B7FD-0C34DA5D76F8}" type="datetimeFigureOut">
              <a:rPr lang="en-US" smtClean="0"/>
              <a:t>4/1/2015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B6B43886-C605-4D61-9A6B-3611A662E41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50DAC4D-2B1D-4461-B7FD-0C34DA5D76F8}" type="datetimeFigureOut">
              <a:rPr lang="en-US" smtClean="0"/>
              <a:t>4/1/2015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B6B43886-C605-4D61-9A6B-3611A662E41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B6B43886-C605-4D61-9A6B-3611A662E417}" type="slidenum">
              <a:rPr lang="en-US" smtClean="0"/>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50DAC4D-2B1D-4461-B7FD-0C34DA5D76F8}" type="datetimeFigureOut">
              <a:rPr lang="en-US" smtClean="0"/>
              <a:t>4/1/2015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p>
            <a:fld id="{B6B43886-C605-4D61-9A6B-3611A662E417}"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fld id="{C50DAC4D-2B1D-4461-B7FD-0C34DA5D76F8}" type="datetimeFigureOut">
              <a:rPr lang="en-US" smtClean="0"/>
              <a:t>4/1/2015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C50DAC4D-2B1D-4461-B7FD-0C34DA5D76F8}" type="datetimeFigureOut">
              <a:rPr lang="en-US" smtClean="0"/>
              <a:t>4/1/2015</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B43886-C605-4D61-9A6B-3611A662E417}" type="slidenum">
              <a:rPr lang="en-US" smtClean="0"/>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hyperlink" Target="http://www.facultyfocus.com/articles/teaching-and-learning/understanding-adult-learners-needs/#sthash.ddeL7a9Q.dpuf"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hyperlink" Target="mailto:varakk@mmc.or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ncbi.nlm.nih.gov/pmc/articles/PMC117453/"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hyperlink" Target="http://www.facultyfocus.com/articles/teaching-and-learning/understanding-adult-learners-need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dirty="0"/>
          </a:p>
          <a:p>
            <a:r>
              <a:rPr lang="en-US" dirty="0" smtClean="0"/>
              <a:t>Kalli Varaklis, MD, MMEdL</a:t>
            </a:r>
          </a:p>
          <a:p>
            <a:r>
              <a:rPr lang="en-US" dirty="0" smtClean="0"/>
              <a:t>Department of Ob/</a:t>
            </a:r>
            <a:r>
              <a:rPr lang="en-US" dirty="0" err="1" smtClean="0"/>
              <a:t>Gyn</a:t>
            </a:r>
            <a:endParaRPr lang="en-US" dirty="0"/>
          </a:p>
        </p:txBody>
      </p:sp>
      <p:sp>
        <p:nvSpPr>
          <p:cNvPr id="2" name="Title 1"/>
          <p:cNvSpPr>
            <a:spLocks noGrp="1"/>
          </p:cNvSpPr>
          <p:nvPr>
            <p:ph type="ctrTitle"/>
          </p:nvPr>
        </p:nvSpPr>
        <p:spPr/>
        <p:txBody>
          <a:bodyPr/>
          <a:lstStyle/>
          <a:p>
            <a:r>
              <a:rPr lang="en-US" dirty="0" smtClean="0"/>
              <a:t>Facilitating Adult Education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85174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Pedagogy</a:t>
            </a:r>
            <a:endParaRPr lang="en-US" dirty="0"/>
          </a:p>
        </p:txBody>
      </p:sp>
      <p:sp>
        <p:nvSpPr>
          <p:cNvPr id="3" name="Content Placeholder 2"/>
          <p:cNvSpPr>
            <a:spLocks noGrp="1"/>
          </p:cNvSpPr>
          <p:nvPr>
            <p:ph sz="quarter" idx="1"/>
          </p:nvPr>
        </p:nvSpPr>
        <p:spPr/>
        <p:txBody>
          <a:bodyPr/>
          <a:lstStyle/>
          <a:p>
            <a:r>
              <a:rPr lang="en-US" dirty="0" smtClean="0"/>
              <a:t>Teacher driven</a:t>
            </a:r>
          </a:p>
          <a:p>
            <a:pPr lvl="1"/>
            <a:r>
              <a:rPr lang="en-US" dirty="0" smtClean="0"/>
              <a:t>Make all the decisions about what is learned</a:t>
            </a:r>
          </a:p>
          <a:p>
            <a:r>
              <a:rPr lang="en-US" dirty="0" smtClean="0"/>
              <a:t>Learners are dependent on teacher</a:t>
            </a:r>
          </a:p>
          <a:p>
            <a:r>
              <a:rPr lang="en-US" dirty="0" smtClean="0"/>
              <a:t>Learners’ experience is not relevant</a:t>
            </a:r>
          </a:p>
          <a:p>
            <a:r>
              <a:rPr lang="en-US" dirty="0" smtClean="0"/>
              <a:t>Subject centered, told what they need to learn</a:t>
            </a:r>
          </a:p>
          <a:p>
            <a:r>
              <a:rPr lang="en-US" dirty="0" smtClean="0"/>
              <a:t>Motivation is extrinsic</a:t>
            </a:r>
          </a:p>
          <a:p>
            <a:pPr lvl="1"/>
            <a:r>
              <a:rPr lang="en-US" dirty="0" smtClean="0"/>
              <a:t>Pleasing adults</a:t>
            </a:r>
          </a:p>
          <a:p>
            <a:pPr lvl="1"/>
            <a:r>
              <a:rPr lang="en-US" dirty="0" smtClean="0"/>
              <a:t>Getting good  grades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95361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Knowles’ 4 Principles Of </a:t>
            </a:r>
            <a:r>
              <a:rPr lang="en-US" dirty="0" smtClean="0"/>
              <a:t>Andragogy</a:t>
            </a:r>
            <a:endParaRPr lang="en-US" dirty="0"/>
          </a:p>
        </p:txBody>
      </p:sp>
      <p:sp>
        <p:nvSpPr>
          <p:cNvPr id="3" name="Content Placeholder 2"/>
          <p:cNvSpPr>
            <a:spLocks noGrp="1"/>
          </p:cNvSpPr>
          <p:nvPr>
            <p:ph sz="quarter" idx="1"/>
          </p:nvPr>
        </p:nvSpPr>
        <p:spPr/>
        <p:txBody>
          <a:bodyPr>
            <a:normAutofit/>
          </a:bodyPr>
          <a:lstStyle/>
          <a:p>
            <a:endParaRPr lang="en-US" dirty="0" smtClean="0"/>
          </a:p>
          <a:p>
            <a:r>
              <a:rPr lang="en-US" dirty="0" smtClean="0"/>
              <a:t>Adults </a:t>
            </a:r>
            <a:r>
              <a:rPr lang="en-US" dirty="0"/>
              <a:t>need to be involved in the planning and evaluation of their </a:t>
            </a:r>
            <a:r>
              <a:rPr lang="en-US" dirty="0" smtClean="0"/>
              <a:t>instruction</a:t>
            </a:r>
            <a:endParaRPr lang="en-US" dirty="0"/>
          </a:p>
          <a:p>
            <a:r>
              <a:rPr lang="en-US" dirty="0"/>
              <a:t>Experience </a:t>
            </a:r>
            <a:r>
              <a:rPr lang="en-US" dirty="0" smtClean="0"/>
              <a:t>(successful and unsuccessful) </a:t>
            </a:r>
            <a:r>
              <a:rPr lang="en-US" dirty="0"/>
              <a:t>provides the basis for the learning </a:t>
            </a:r>
            <a:r>
              <a:rPr lang="en-US" dirty="0" smtClean="0"/>
              <a:t>activities</a:t>
            </a:r>
            <a:endParaRPr lang="en-US" dirty="0"/>
          </a:p>
          <a:p>
            <a:r>
              <a:rPr lang="en-US" dirty="0"/>
              <a:t>Adults are most interested in learning subjects that have immediate relevance and impact to their job or personal </a:t>
            </a:r>
            <a:r>
              <a:rPr lang="en-US" dirty="0" smtClean="0"/>
              <a:t>life</a:t>
            </a:r>
            <a:endParaRPr lang="en-US" dirty="0"/>
          </a:p>
          <a:p>
            <a:r>
              <a:rPr lang="en-US" dirty="0"/>
              <a:t>Adult learning is problem-centered rather than </a:t>
            </a:r>
            <a:r>
              <a:rPr lang="en-US" dirty="0" smtClean="0"/>
              <a:t>content-oriented</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79882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Knowles Assumptions of </a:t>
            </a:r>
            <a:r>
              <a:rPr lang="en-US" dirty="0" smtClean="0"/>
              <a:t>Andragogy</a:t>
            </a:r>
            <a:endParaRPr lang="en-US" dirty="0"/>
          </a:p>
        </p:txBody>
      </p:sp>
      <p:sp>
        <p:nvSpPr>
          <p:cNvPr id="3" name="Content Placeholder 2"/>
          <p:cNvSpPr>
            <a:spLocks noGrp="1"/>
          </p:cNvSpPr>
          <p:nvPr>
            <p:ph sz="quarter" idx="1"/>
          </p:nvPr>
        </p:nvSpPr>
        <p:spPr/>
        <p:txBody>
          <a:bodyPr/>
          <a:lstStyle/>
          <a:p>
            <a:r>
              <a:rPr lang="en-US" b="1" dirty="0" smtClean="0">
                <a:solidFill>
                  <a:schemeClr val="accent1">
                    <a:lumMod val="50000"/>
                  </a:schemeClr>
                </a:solidFill>
              </a:rPr>
              <a:t>Need To Know</a:t>
            </a:r>
          </a:p>
          <a:p>
            <a:r>
              <a:rPr lang="en-US" dirty="0" smtClean="0"/>
              <a:t>Self-Concept</a:t>
            </a:r>
          </a:p>
          <a:p>
            <a:r>
              <a:rPr lang="en-US" dirty="0" smtClean="0"/>
              <a:t>Experience</a:t>
            </a:r>
          </a:p>
          <a:p>
            <a:r>
              <a:rPr lang="en-US" dirty="0" smtClean="0"/>
              <a:t>Readiness to Learn </a:t>
            </a:r>
          </a:p>
          <a:p>
            <a:r>
              <a:rPr lang="en-US" dirty="0" smtClean="0"/>
              <a:t>Orientation to Learn</a:t>
            </a:r>
          </a:p>
          <a:p>
            <a:r>
              <a:rPr lang="en-US" dirty="0" smtClean="0"/>
              <a:t>Motivation to Learn</a:t>
            </a:r>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40492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Knowles  Assumption #1</a:t>
            </a:r>
            <a:endParaRPr lang="en-US" dirty="0"/>
          </a:p>
        </p:txBody>
      </p:sp>
      <p:sp>
        <p:nvSpPr>
          <p:cNvPr id="3" name="Content Placeholder 2"/>
          <p:cNvSpPr>
            <a:spLocks noGrp="1"/>
          </p:cNvSpPr>
          <p:nvPr>
            <p:ph sz="quarter" idx="1"/>
          </p:nvPr>
        </p:nvSpPr>
        <p:spPr/>
        <p:txBody>
          <a:bodyPr/>
          <a:lstStyle/>
          <a:p>
            <a:r>
              <a:rPr lang="en-US" dirty="0" smtClean="0"/>
              <a:t>The  Need to Know</a:t>
            </a:r>
            <a:endParaRPr lang="en-US" dirty="0"/>
          </a:p>
          <a:p>
            <a:pPr lvl="1"/>
            <a:r>
              <a:rPr lang="en-US" dirty="0" smtClean="0"/>
              <a:t>How will learning occur?</a:t>
            </a:r>
          </a:p>
          <a:p>
            <a:pPr lvl="1"/>
            <a:r>
              <a:rPr lang="en-US" dirty="0" smtClean="0"/>
              <a:t>What will be learned?</a:t>
            </a:r>
          </a:p>
          <a:p>
            <a:pPr lvl="1"/>
            <a:r>
              <a:rPr lang="en-US" dirty="0" smtClean="0"/>
              <a:t>Why it  is  important to learn?</a:t>
            </a:r>
          </a:p>
          <a:p>
            <a:pPr lvl="2"/>
            <a:r>
              <a:rPr lang="en-US" dirty="0" smtClean="0"/>
              <a:t>What are the benefits of knowing</a:t>
            </a:r>
            <a:endParaRPr lang="en-US" dirty="0"/>
          </a:p>
          <a:p>
            <a:pPr lvl="2"/>
            <a:r>
              <a:rPr lang="en-US" dirty="0" smtClean="0"/>
              <a:t>What are the risks of not knowing</a:t>
            </a:r>
          </a:p>
          <a:p>
            <a:pPr lvl="1"/>
            <a:endParaRPr lang="en-US" dirty="0"/>
          </a:p>
          <a:p>
            <a:pPr lvl="1"/>
            <a:r>
              <a:rPr lang="en-US" dirty="0" smtClean="0"/>
              <a:t>Important to include adults in planning out what they want  to know and to involve them in </a:t>
            </a:r>
            <a:r>
              <a:rPr lang="en-US" u="sng" dirty="0" smtClean="0"/>
              <a:t>goal setting and expectations </a:t>
            </a:r>
            <a:r>
              <a:rPr lang="en-US" dirty="0" smtClean="0"/>
              <a:t> (theirs and yours)</a:t>
            </a:r>
            <a:endParaRPr lang="en-US" u="sng"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9222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Knowles Assumptions of </a:t>
            </a:r>
            <a:r>
              <a:rPr lang="en-US" dirty="0" err="1" smtClean="0"/>
              <a:t>Androgogy</a:t>
            </a:r>
            <a:endParaRPr lang="en-US" dirty="0"/>
          </a:p>
        </p:txBody>
      </p:sp>
      <p:sp>
        <p:nvSpPr>
          <p:cNvPr id="3" name="Content Placeholder 2"/>
          <p:cNvSpPr>
            <a:spLocks noGrp="1"/>
          </p:cNvSpPr>
          <p:nvPr>
            <p:ph sz="quarter" idx="1"/>
          </p:nvPr>
        </p:nvSpPr>
        <p:spPr/>
        <p:txBody>
          <a:bodyPr/>
          <a:lstStyle/>
          <a:p>
            <a:r>
              <a:rPr lang="en-US" dirty="0" smtClean="0"/>
              <a:t>Need To Know</a:t>
            </a:r>
          </a:p>
          <a:p>
            <a:r>
              <a:rPr lang="en-US" b="1" dirty="0" smtClean="0">
                <a:solidFill>
                  <a:schemeClr val="accent1">
                    <a:lumMod val="50000"/>
                  </a:schemeClr>
                </a:solidFill>
              </a:rPr>
              <a:t>Self-Concept</a:t>
            </a:r>
          </a:p>
          <a:p>
            <a:r>
              <a:rPr lang="en-US" dirty="0" smtClean="0"/>
              <a:t>Experience</a:t>
            </a:r>
          </a:p>
          <a:p>
            <a:r>
              <a:rPr lang="en-US" dirty="0" smtClean="0"/>
              <a:t>Readiness to Learn </a:t>
            </a:r>
          </a:p>
          <a:p>
            <a:r>
              <a:rPr lang="en-US" dirty="0" smtClean="0"/>
              <a:t>Orientation to Learn</a:t>
            </a:r>
          </a:p>
          <a:p>
            <a:r>
              <a:rPr lang="en-US" dirty="0" smtClean="0"/>
              <a:t>Motivation to Learn</a:t>
            </a:r>
          </a:p>
          <a:p>
            <a:endParaRPr lang="en-US" dirty="0" smtClean="0"/>
          </a:p>
          <a:p>
            <a:endParaRPr lang="en-US" dirty="0"/>
          </a:p>
        </p:txBody>
      </p:sp>
    </p:spTree>
    <p:extLst>
      <p:ext uri="{BB962C8B-B14F-4D97-AF65-F5344CB8AC3E}">
        <p14:creationId xmlns:p14="http://schemas.microsoft.com/office/powerpoint/2010/main" val="2222178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Knowles  Assumption </a:t>
            </a:r>
            <a:r>
              <a:rPr lang="en-US" dirty="0" smtClean="0"/>
              <a:t>#2</a:t>
            </a:r>
            <a:endParaRPr lang="en-US" dirty="0"/>
          </a:p>
        </p:txBody>
      </p:sp>
      <p:sp>
        <p:nvSpPr>
          <p:cNvPr id="3" name="Content Placeholder 2"/>
          <p:cNvSpPr>
            <a:spLocks noGrp="1"/>
          </p:cNvSpPr>
          <p:nvPr>
            <p:ph sz="quarter" idx="1"/>
          </p:nvPr>
        </p:nvSpPr>
        <p:spPr/>
        <p:txBody>
          <a:bodyPr/>
          <a:lstStyle/>
          <a:p>
            <a:r>
              <a:rPr lang="en-US" dirty="0" smtClean="0"/>
              <a:t>Self-Concept</a:t>
            </a:r>
          </a:p>
          <a:p>
            <a:pPr lvl="1"/>
            <a:r>
              <a:rPr lang="en-US" dirty="0" smtClean="0"/>
              <a:t>Adults have a well developed sense of self</a:t>
            </a:r>
          </a:p>
          <a:p>
            <a:pPr lvl="1"/>
            <a:r>
              <a:rPr lang="en-US" dirty="0" smtClean="0"/>
              <a:t>Self-directed learners</a:t>
            </a:r>
          </a:p>
          <a:p>
            <a:pPr lvl="2"/>
            <a:r>
              <a:rPr lang="en-US" dirty="0" smtClean="0"/>
              <a:t>Management of  learning</a:t>
            </a:r>
          </a:p>
          <a:p>
            <a:pPr lvl="2"/>
            <a:r>
              <a:rPr lang="en-US" dirty="0" smtClean="0"/>
              <a:t>Motivation to learn</a:t>
            </a:r>
          </a:p>
          <a:p>
            <a:pPr lvl="1"/>
            <a:r>
              <a:rPr lang="en-US" dirty="0" smtClean="0"/>
              <a:t>Ownership</a:t>
            </a:r>
          </a:p>
          <a:p>
            <a:pPr lvl="2"/>
            <a:r>
              <a:rPr lang="en-US" dirty="0" smtClean="0"/>
              <a:t>for what to learn and  how to learn it</a:t>
            </a:r>
          </a:p>
          <a:p>
            <a:pPr lvl="2"/>
            <a:endParaRPr lang="en-US" dirty="0"/>
          </a:p>
          <a:p>
            <a:pPr lvl="2"/>
            <a:r>
              <a:rPr lang="en-US" dirty="0" smtClean="0"/>
              <a:t>Varies in the context of different learning situations</a:t>
            </a:r>
          </a:p>
          <a:p>
            <a:pPr lvl="3"/>
            <a:r>
              <a:rPr lang="en-US" dirty="0" smtClean="0"/>
              <a:t>Mandatory ICD-10 e-learns compared to META sessions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41624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Self-Directed Learning</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defined as the process in which individuals take on the responsibility for their own learning process by diagnosing their personal learning needs, setting goals, identifying resources, implementing strategies and evaluating the outcomes</a:t>
            </a:r>
          </a:p>
          <a:p>
            <a:r>
              <a:rPr lang="en-US" dirty="0" smtClean="0"/>
              <a:t>Three variables involved with self-directed learning: </a:t>
            </a:r>
          </a:p>
          <a:p>
            <a:pPr lvl="1"/>
            <a:r>
              <a:rPr lang="en-US" dirty="0" smtClean="0"/>
              <a:t>the goals</a:t>
            </a:r>
          </a:p>
          <a:p>
            <a:pPr lvl="1"/>
            <a:r>
              <a:rPr lang="en-US" dirty="0" smtClean="0"/>
              <a:t>the process</a:t>
            </a:r>
          </a:p>
          <a:p>
            <a:pPr lvl="1"/>
            <a:r>
              <a:rPr lang="en-US" dirty="0" smtClean="0"/>
              <a:t>the </a:t>
            </a:r>
            <a:r>
              <a:rPr lang="en-US" dirty="0" smtClean="0"/>
              <a:t>learner</a:t>
            </a:r>
          </a:p>
          <a:p>
            <a:r>
              <a:rPr lang="en-US" dirty="0" smtClean="0"/>
              <a:t> In an adult learning context, the goals are generally self-determined, as is the process. Self-directed learning can be enhanced with facilitation, particularly through providing resources. </a:t>
            </a:r>
          </a:p>
          <a:p>
            <a:r>
              <a:rPr lang="en-US" dirty="0" smtClean="0"/>
              <a:t>Motivation is key to a successful self-directed learning experience.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69999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Self-Directed learning</a:t>
            </a:r>
            <a:endParaRPr lang="en-US" dirty="0"/>
          </a:p>
        </p:txBody>
      </p:sp>
      <p:sp>
        <p:nvSpPr>
          <p:cNvPr id="3" name="Content Placeholder 2"/>
          <p:cNvSpPr>
            <a:spLocks noGrp="1"/>
          </p:cNvSpPr>
          <p:nvPr>
            <p:ph sz="quarter" idx="1"/>
          </p:nvPr>
        </p:nvSpPr>
        <p:spPr/>
        <p:txBody>
          <a:bodyPr>
            <a:normAutofit/>
          </a:bodyPr>
          <a:lstStyle/>
          <a:p>
            <a:r>
              <a:rPr lang="en-US" dirty="0" smtClean="0"/>
              <a:t>Integrated with daily routines </a:t>
            </a:r>
          </a:p>
          <a:p>
            <a:r>
              <a:rPr lang="en-US" dirty="0" smtClean="0"/>
              <a:t>Triggered by an internal or external motivation </a:t>
            </a:r>
          </a:p>
          <a:p>
            <a:pPr lvl="1"/>
            <a:r>
              <a:rPr lang="en-US" dirty="0" smtClean="0"/>
              <a:t>More meaningful and worthy</a:t>
            </a:r>
          </a:p>
          <a:p>
            <a:r>
              <a:rPr lang="en-US" dirty="0" smtClean="0"/>
              <a:t>An inductive process of reflection and action </a:t>
            </a:r>
          </a:p>
          <a:p>
            <a:r>
              <a:rPr lang="en-US" dirty="0" smtClean="0"/>
              <a:t>Linked to learning of others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17460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 of Self-Directed learning</a:t>
            </a:r>
            <a:endParaRPr lang="en-US" dirty="0"/>
          </a:p>
        </p:txBody>
      </p:sp>
      <p:sp>
        <p:nvSpPr>
          <p:cNvPr id="3" name="Content Placeholder 2"/>
          <p:cNvSpPr>
            <a:spLocks noGrp="1"/>
          </p:cNvSpPr>
          <p:nvPr>
            <p:ph sz="quarter" idx="1"/>
          </p:nvPr>
        </p:nvSpPr>
        <p:spPr/>
        <p:txBody>
          <a:bodyPr>
            <a:normAutofit/>
          </a:bodyPr>
          <a:lstStyle/>
          <a:p>
            <a:r>
              <a:rPr lang="en-US" dirty="0" smtClean="0"/>
              <a:t>Being self-directed can be very much related to the situation</a:t>
            </a:r>
          </a:p>
          <a:p>
            <a:pPr lvl="1"/>
            <a:r>
              <a:rPr lang="en-US" dirty="0" smtClean="0"/>
              <a:t>May be self-directed in one circumstance and not in another, motivation</a:t>
            </a:r>
          </a:p>
          <a:p>
            <a:r>
              <a:rPr lang="en-US" dirty="0" smtClean="0"/>
              <a:t>Not all adults are good self-directed learners</a:t>
            </a:r>
          </a:p>
          <a:p>
            <a:pPr lvl="1"/>
            <a:r>
              <a:rPr lang="en-US" dirty="0" smtClean="0"/>
              <a:t>Due to confidence, independence and/or availability of resources</a:t>
            </a:r>
          </a:p>
          <a:p>
            <a:r>
              <a:rPr lang="en-US" dirty="0" smtClean="0"/>
              <a:t>Even self-directed learners may prefer a variety of learning styles</a:t>
            </a:r>
          </a:p>
          <a:p>
            <a:pPr lvl="1"/>
            <a:r>
              <a:rPr lang="en-US" dirty="0" smtClean="0"/>
              <a:t>Many prefer a mix of self- and teacher-directed learning</a:t>
            </a:r>
          </a:p>
          <a:p>
            <a:r>
              <a:rPr lang="en-US" dirty="0" smtClean="0"/>
              <a:t>learners can easily be distracted by their own needs, assumptions, values, and misperceptions and priorities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49075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Apply this to clinical teaching?</a:t>
            </a:r>
          </a:p>
        </p:txBody>
      </p:sp>
      <p:sp>
        <p:nvSpPr>
          <p:cNvPr id="3" name="Content Placeholder 2"/>
          <p:cNvSpPr>
            <a:spLocks noGrp="1"/>
          </p:cNvSpPr>
          <p:nvPr>
            <p:ph sz="quarter" idx="1"/>
          </p:nvPr>
        </p:nvSpPr>
        <p:spPr/>
        <p:txBody>
          <a:bodyPr/>
          <a:lstStyle/>
          <a:p>
            <a:r>
              <a:rPr lang="en-US" dirty="0" smtClean="0"/>
              <a:t>Facilitating</a:t>
            </a:r>
          </a:p>
          <a:p>
            <a:r>
              <a:rPr lang="en-US" dirty="0" smtClean="0"/>
              <a:t>Checks</a:t>
            </a:r>
          </a:p>
          <a:p>
            <a:r>
              <a:rPr lang="en-US" dirty="0" smtClean="0"/>
              <a:t>Motivational encouragement</a:t>
            </a:r>
          </a:p>
          <a:p>
            <a:r>
              <a:rPr lang="en-US" dirty="0" smtClean="0"/>
              <a:t>Don’t rely just on self-directed learning techniques – know your students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63839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Spoiler</a:t>
            </a:r>
            <a:endParaRPr lang="en-US" dirty="0"/>
          </a:p>
        </p:txBody>
      </p:sp>
      <p:sp>
        <p:nvSpPr>
          <p:cNvPr id="3" name="Content Placeholder 2"/>
          <p:cNvSpPr>
            <a:spLocks noGrp="1"/>
          </p:cNvSpPr>
          <p:nvPr>
            <p:ph sz="quarter" idx="1"/>
          </p:nvPr>
        </p:nvSpPr>
        <p:spPr/>
        <p:txBody>
          <a:bodyPr/>
          <a:lstStyle/>
          <a:p>
            <a:r>
              <a:rPr lang="en-US" dirty="0" smtClean="0"/>
              <a:t>Adult learners want to know WHY they need to know what</a:t>
            </a:r>
            <a:r>
              <a:rPr lang="en-US" i="1" dirty="0" smtClean="0"/>
              <a:t> they </a:t>
            </a:r>
            <a:r>
              <a:rPr lang="en-US" dirty="0" smtClean="0"/>
              <a:t>want to know</a:t>
            </a:r>
          </a:p>
          <a:p>
            <a:endParaRPr lang="en-US" dirty="0"/>
          </a:p>
          <a:p>
            <a:r>
              <a:rPr lang="en-US" dirty="0" smtClean="0"/>
              <a:t>Adult learners want to know WHAT they need to know</a:t>
            </a:r>
          </a:p>
          <a:p>
            <a:endParaRPr lang="en-US" dirty="0"/>
          </a:p>
          <a:p>
            <a:r>
              <a:rPr lang="en-US" dirty="0" smtClean="0"/>
              <a:t>Adult learners what to APPLY what they just learned</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94181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Knowles Assumptions of </a:t>
            </a:r>
            <a:r>
              <a:rPr lang="en-US" dirty="0" smtClean="0"/>
              <a:t>Andragogy</a:t>
            </a:r>
            <a:endParaRPr lang="en-US" dirty="0"/>
          </a:p>
        </p:txBody>
      </p:sp>
      <p:sp>
        <p:nvSpPr>
          <p:cNvPr id="3" name="Content Placeholder 2"/>
          <p:cNvSpPr>
            <a:spLocks noGrp="1"/>
          </p:cNvSpPr>
          <p:nvPr>
            <p:ph sz="quarter" idx="1"/>
          </p:nvPr>
        </p:nvSpPr>
        <p:spPr/>
        <p:txBody>
          <a:bodyPr/>
          <a:lstStyle/>
          <a:p>
            <a:r>
              <a:rPr lang="en-US" dirty="0" smtClean="0"/>
              <a:t>Need To Know</a:t>
            </a:r>
          </a:p>
          <a:p>
            <a:r>
              <a:rPr lang="en-US" dirty="0" smtClean="0"/>
              <a:t>Self-Concept</a:t>
            </a:r>
          </a:p>
          <a:p>
            <a:r>
              <a:rPr lang="en-US" b="1" dirty="0" smtClean="0">
                <a:solidFill>
                  <a:schemeClr val="accent1">
                    <a:lumMod val="50000"/>
                  </a:schemeClr>
                </a:solidFill>
              </a:rPr>
              <a:t>Experience</a:t>
            </a:r>
          </a:p>
          <a:p>
            <a:r>
              <a:rPr lang="en-US" dirty="0" smtClean="0"/>
              <a:t>Readiness to Learn </a:t>
            </a:r>
          </a:p>
          <a:p>
            <a:r>
              <a:rPr lang="en-US" dirty="0" smtClean="0"/>
              <a:t>Orientation to Learn</a:t>
            </a:r>
          </a:p>
          <a:p>
            <a:r>
              <a:rPr lang="en-US" dirty="0" smtClean="0"/>
              <a:t>Motivation to Learn</a:t>
            </a:r>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3154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Knowles  Assumption </a:t>
            </a:r>
            <a:r>
              <a:rPr lang="en-US" dirty="0" smtClean="0"/>
              <a:t>#3</a:t>
            </a:r>
            <a:endParaRPr lang="en-US" dirty="0"/>
          </a:p>
        </p:txBody>
      </p:sp>
      <p:sp>
        <p:nvSpPr>
          <p:cNvPr id="3" name="Content Placeholder 2"/>
          <p:cNvSpPr>
            <a:spLocks noGrp="1"/>
          </p:cNvSpPr>
          <p:nvPr>
            <p:ph sz="quarter" idx="1"/>
          </p:nvPr>
        </p:nvSpPr>
        <p:spPr/>
        <p:txBody>
          <a:bodyPr/>
          <a:lstStyle/>
          <a:p>
            <a:r>
              <a:rPr lang="en-US" dirty="0" smtClean="0"/>
              <a:t>Experience</a:t>
            </a:r>
          </a:p>
          <a:p>
            <a:pPr lvl="1"/>
            <a:r>
              <a:rPr lang="en-US" dirty="0" smtClean="0"/>
              <a:t>Adults have a diverse wealth of life experience that can – and MUST -  be drawn upon to provide a context for their learning</a:t>
            </a:r>
          </a:p>
          <a:p>
            <a:pPr lvl="2"/>
            <a:r>
              <a:rPr lang="en-US" dirty="0" smtClean="0"/>
              <a:t>However, as adults are defined, to some degree, by their experience – can lead to biases and reluctance to “unlearn” or “relearn”</a:t>
            </a:r>
          </a:p>
          <a:p>
            <a:pPr lvl="1"/>
            <a:r>
              <a:rPr lang="en-US" dirty="0" smtClean="0"/>
              <a:t>Personal experience can influence motivation to learn and value</a:t>
            </a:r>
            <a:endParaRPr lang="en-US" dirty="0"/>
          </a:p>
          <a:p>
            <a:pPr lvl="1"/>
            <a:r>
              <a:rPr lang="en-US" dirty="0" smtClean="0"/>
              <a:t>Active, constructive and collaborative</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90031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Knowles Assumptions of </a:t>
            </a:r>
            <a:r>
              <a:rPr lang="en-US" dirty="0" smtClean="0"/>
              <a:t>Andragogy</a:t>
            </a:r>
            <a:endParaRPr lang="en-US" dirty="0"/>
          </a:p>
        </p:txBody>
      </p:sp>
      <p:sp>
        <p:nvSpPr>
          <p:cNvPr id="3" name="Content Placeholder 2"/>
          <p:cNvSpPr>
            <a:spLocks noGrp="1"/>
          </p:cNvSpPr>
          <p:nvPr>
            <p:ph sz="quarter" idx="1"/>
          </p:nvPr>
        </p:nvSpPr>
        <p:spPr/>
        <p:txBody>
          <a:bodyPr/>
          <a:lstStyle/>
          <a:p>
            <a:r>
              <a:rPr lang="en-US" dirty="0" smtClean="0"/>
              <a:t>Need To Know</a:t>
            </a:r>
          </a:p>
          <a:p>
            <a:r>
              <a:rPr lang="en-US" dirty="0" smtClean="0"/>
              <a:t>Self-Concept</a:t>
            </a:r>
          </a:p>
          <a:p>
            <a:r>
              <a:rPr lang="en-US" dirty="0" smtClean="0"/>
              <a:t>Experience</a:t>
            </a:r>
          </a:p>
          <a:p>
            <a:r>
              <a:rPr lang="en-US" b="1" dirty="0" smtClean="0">
                <a:solidFill>
                  <a:schemeClr val="accent1">
                    <a:lumMod val="50000"/>
                  </a:schemeClr>
                </a:solidFill>
              </a:rPr>
              <a:t>Readiness to Learn </a:t>
            </a:r>
          </a:p>
          <a:p>
            <a:r>
              <a:rPr lang="en-US" dirty="0" smtClean="0"/>
              <a:t>Orientation to Learn</a:t>
            </a:r>
          </a:p>
          <a:p>
            <a:r>
              <a:rPr lang="en-US" dirty="0" smtClean="0"/>
              <a:t>Motivation to Learn</a:t>
            </a:r>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56772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Knowles  Assumption </a:t>
            </a:r>
            <a:r>
              <a:rPr lang="en-US" dirty="0" smtClean="0"/>
              <a:t>#4</a:t>
            </a:r>
            <a:endParaRPr lang="en-US" dirty="0"/>
          </a:p>
        </p:txBody>
      </p:sp>
      <p:sp>
        <p:nvSpPr>
          <p:cNvPr id="3" name="Content Placeholder 2"/>
          <p:cNvSpPr>
            <a:spLocks noGrp="1"/>
          </p:cNvSpPr>
          <p:nvPr>
            <p:ph sz="quarter" idx="1"/>
          </p:nvPr>
        </p:nvSpPr>
        <p:spPr/>
        <p:txBody>
          <a:bodyPr>
            <a:normAutofit/>
          </a:bodyPr>
          <a:lstStyle/>
          <a:p>
            <a:r>
              <a:rPr lang="en-US" dirty="0" smtClean="0"/>
              <a:t>Readiness to Learn </a:t>
            </a:r>
            <a:endParaRPr lang="en-US" dirty="0"/>
          </a:p>
          <a:p>
            <a:r>
              <a:rPr lang="en-US" dirty="0" smtClean="0"/>
              <a:t>Timely</a:t>
            </a:r>
          </a:p>
          <a:p>
            <a:pPr lvl="1"/>
            <a:r>
              <a:rPr lang="en-US" dirty="0" smtClean="0"/>
              <a:t>Adults want to learn what is immediately relevant</a:t>
            </a:r>
          </a:p>
          <a:p>
            <a:pPr lvl="1"/>
            <a:r>
              <a:rPr lang="en-US" dirty="0" smtClean="0"/>
              <a:t>(as well as what may be useful in the future)</a:t>
            </a:r>
          </a:p>
          <a:p>
            <a:r>
              <a:rPr lang="en-US" dirty="0" smtClean="0"/>
              <a:t>Relevant</a:t>
            </a:r>
          </a:p>
          <a:p>
            <a:pPr lvl="1"/>
            <a:r>
              <a:rPr lang="en-US" dirty="0" smtClean="0"/>
              <a:t>Conflict between personal goals and goals that may be enforced by society or employment  (ICD-10 tutorial and META scholars content)</a:t>
            </a:r>
          </a:p>
          <a:p>
            <a:r>
              <a:rPr lang="en-US" dirty="0" smtClean="0"/>
              <a:t>Useful</a:t>
            </a:r>
          </a:p>
          <a:p>
            <a:pPr lvl="1"/>
            <a:r>
              <a:rPr lang="en-US" dirty="0" smtClean="0"/>
              <a:t>How will this improve my life?  Personal judgment that will vary from learner to </a:t>
            </a:r>
            <a:r>
              <a:rPr lang="en-US" dirty="0" smtClean="0"/>
              <a:t>learner</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9296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Knowles Assumptions of </a:t>
            </a:r>
            <a:r>
              <a:rPr lang="en-US" dirty="0" smtClean="0"/>
              <a:t>Andragogy</a:t>
            </a:r>
            <a:endParaRPr lang="en-US" dirty="0"/>
          </a:p>
        </p:txBody>
      </p:sp>
      <p:sp>
        <p:nvSpPr>
          <p:cNvPr id="3" name="Content Placeholder 2"/>
          <p:cNvSpPr>
            <a:spLocks noGrp="1"/>
          </p:cNvSpPr>
          <p:nvPr>
            <p:ph sz="quarter" idx="1"/>
          </p:nvPr>
        </p:nvSpPr>
        <p:spPr/>
        <p:txBody>
          <a:bodyPr/>
          <a:lstStyle/>
          <a:p>
            <a:r>
              <a:rPr lang="en-US" dirty="0" smtClean="0"/>
              <a:t>Need To Know</a:t>
            </a:r>
          </a:p>
          <a:p>
            <a:r>
              <a:rPr lang="en-US" dirty="0" smtClean="0"/>
              <a:t>Self-Concept</a:t>
            </a:r>
          </a:p>
          <a:p>
            <a:r>
              <a:rPr lang="en-US" dirty="0" smtClean="0"/>
              <a:t>Experience</a:t>
            </a:r>
          </a:p>
          <a:p>
            <a:r>
              <a:rPr lang="en-US" dirty="0" smtClean="0"/>
              <a:t>Readiness to Learn </a:t>
            </a:r>
          </a:p>
          <a:p>
            <a:r>
              <a:rPr lang="en-US" b="1" dirty="0" smtClean="0">
                <a:solidFill>
                  <a:schemeClr val="accent1">
                    <a:lumMod val="50000"/>
                  </a:schemeClr>
                </a:solidFill>
              </a:rPr>
              <a:t>Orientation to Learn</a:t>
            </a:r>
          </a:p>
          <a:p>
            <a:r>
              <a:rPr lang="en-US" dirty="0" smtClean="0"/>
              <a:t>Motivation to Learn</a:t>
            </a:r>
          </a:p>
          <a:p>
            <a:endParaRPr lang="en-US" dirty="0" smtClean="0"/>
          </a:p>
          <a:p>
            <a:endParaRPr lang="en-US" dirty="0"/>
          </a:p>
        </p:txBody>
      </p:sp>
    </p:spTree>
    <p:extLst>
      <p:ext uri="{BB962C8B-B14F-4D97-AF65-F5344CB8AC3E}">
        <p14:creationId xmlns:p14="http://schemas.microsoft.com/office/powerpoint/2010/main" val="4212858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Knowles  Assumption </a:t>
            </a:r>
            <a:r>
              <a:rPr lang="en-US" dirty="0" smtClean="0"/>
              <a:t>#5</a:t>
            </a:r>
            <a:endParaRPr lang="en-US" dirty="0"/>
          </a:p>
        </p:txBody>
      </p:sp>
      <p:sp>
        <p:nvSpPr>
          <p:cNvPr id="3" name="Content Placeholder 2"/>
          <p:cNvSpPr>
            <a:spLocks noGrp="1"/>
          </p:cNvSpPr>
          <p:nvPr>
            <p:ph sz="quarter" idx="1"/>
          </p:nvPr>
        </p:nvSpPr>
        <p:spPr/>
        <p:txBody>
          <a:bodyPr/>
          <a:lstStyle/>
          <a:p>
            <a:r>
              <a:rPr lang="en-US" sz="2400" dirty="0" smtClean="0"/>
              <a:t>Orientation to Learn</a:t>
            </a:r>
          </a:p>
          <a:p>
            <a:pPr lvl="1"/>
            <a:r>
              <a:rPr lang="en-US" sz="2400" dirty="0" smtClean="0"/>
              <a:t>Focused on tasks and subject </a:t>
            </a:r>
          </a:p>
          <a:p>
            <a:pPr lvl="1"/>
            <a:r>
              <a:rPr lang="en-US" sz="2400" dirty="0" smtClean="0"/>
              <a:t>Problem-centered</a:t>
            </a:r>
          </a:p>
          <a:p>
            <a:pPr lvl="2"/>
            <a:r>
              <a:rPr lang="en-US" sz="2400" dirty="0" smtClean="0"/>
              <a:t>As opposed to content centered </a:t>
            </a:r>
            <a:endParaRPr lang="en-US" sz="2400" dirty="0"/>
          </a:p>
          <a:p>
            <a:pPr lvl="1"/>
            <a:r>
              <a:rPr lang="en-US" sz="2400" dirty="0" smtClean="0"/>
              <a:t>Experiential learning most effective for adult learners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86819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Experiential Learning</a:t>
            </a:r>
            <a:endParaRPr lang="en-US" dirty="0"/>
          </a:p>
        </p:txBody>
      </p:sp>
      <p:sp>
        <p:nvSpPr>
          <p:cNvPr id="3" name="Content Placeholder 2"/>
          <p:cNvSpPr>
            <a:spLocks noGrp="1"/>
          </p:cNvSpPr>
          <p:nvPr>
            <p:ph sz="quarter" idx="1"/>
          </p:nvPr>
        </p:nvSpPr>
        <p:spPr/>
        <p:txBody>
          <a:bodyPr/>
          <a:lstStyle/>
          <a:p>
            <a:pPr marL="0" indent="0">
              <a:buNone/>
            </a:pPr>
            <a:endParaRPr lang="en-US" dirty="0" smtClean="0"/>
          </a:p>
          <a:p>
            <a:pPr marL="0" indent="0">
              <a:buNone/>
            </a:pPr>
            <a:endParaRPr lang="en-US" dirty="0" smtClean="0"/>
          </a:p>
          <a:p>
            <a:pPr marL="0" indent="0">
              <a:buNone/>
            </a:pPr>
            <a:r>
              <a:rPr lang="en-US" sz="3600" dirty="0" smtClean="0"/>
              <a:t>Tell me, and I will forget. Show me, and I may remember. Involve me, and I will understand</a:t>
            </a:r>
            <a:r>
              <a:rPr lang="en-US" sz="3600" dirty="0"/>
              <a:t>.</a:t>
            </a:r>
            <a:endParaRPr lang="en-US" sz="3600" dirty="0" smtClean="0"/>
          </a:p>
          <a:p>
            <a:pPr marL="0" indent="0">
              <a:buNone/>
            </a:pPr>
            <a:endParaRPr lang="en-US" dirty="0"/>
          </a:p>
          <a:p>
            <a:pPr marL="0" indent="0">
              <a:buNone/>
            </a:pPr>
            <a:r>
              <a:rPr lang="en-US" dirty="0" smtClean="0"/>
              <a:t>							Confucius, circa 450 BC</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14542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David Kolb – Experiential Learning Cycle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288" y="1600535"/>
            <a:ext cx="6116861" cy="468293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37224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Experiential Learning</a:t>
            </a:r>
            <a:endParaRPr lang="en-US" dirty="0"/>
          </a:p>
        </p:txBody>
      </p:sp>
      <p:sp>
        <p:nvSpPr>
          <p:cNvPr id="3" name="Content Placeholder 2"/>
          <p:cNvSpPr>
            <a:spLocks noGrp="1"/>
          </p:cNvSpPr>
          <p:nvPr>
            <p:ph sz="quarter" idx="1"/>
          </p:nvPr>
        </p:nvSpPr>
        <p:spPr/>
        <p:txBody>
          <a:bodyPr>
            <a:normAutofit/>
          </a:bodyPr>
          <a:lstStyle/>
          <a:p>
            <a:endParaRPr lang="en-US" dirty="0" smtClean="0"/>
          </a:p>
          <a:p>
            <a:r>
              <a:rPr lang="en-US" dirty="0" smtClean="0"/>
              <a:t>Because experiential learning theory builds on experience – adults can bring a wealth of experience to every learning situation </a:t>
            </a:r>
          </a:p>
          <a:p>
            <a:r>
              <a:rPr lang="en-US" dirty="0" smtClean="0"/>
              <a:t>holistic learning approach</a:t>
            </a:r>
          </a:p>
          <a:p>
            <a:pPr lvl="1"/>
            <a:r>
              <a:rPr lang="en-US" dirty="0" smtClean="0"/>
              <a:t>Relate learning to all aspects of each </a:t>
            </a:r>
            <a:r>
              <a:rPr lang="en-US" dirty="0" smtClean="0"/>
              <a:t>individual </a:t>
            </a:r>
            <a:endParaRPr lang="en-US" dirty="0" smtClean="0"/>
          </a:p>
          <a:p>
            <a:r>
              <a:rPr lang="en-US" dirty="0" smtClean="0"/>
              <a:t>Can be extremely effective when the learning has intrinsic motivation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24988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 of Experiential Learning</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Experiential learning theory does not take into account differences in cultural experiences or conditions </a:t>
            </a:r>
          </a:p>
          <a:p>
            <a:pPr lvl="1"/>
            <a:r>
              <a:rPr lang="en-US" dirty="0" smtClean="0"/>
              <a:t>Teachers of ESL may have a group of learners who have very similar motivation for learning, but  not the same experiences</a:t>
            </a:r>
          </a:p>
          <a:p>
            <a:r>
              <a:rPr lang="en-US" dirty="0" smtClean="0"/>
              <a:t>May need facilitation for experiential learning around change and new experiences </a:t>
            </a:r>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79431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as adult learners yourselves….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Why should you learn about facilitating adult education?</a:t>
            </a:r>
          </a:p>
          <a:p>
            <a:pPr lvl="1"/>
            <a:r>
              <a:rPr lang="en-US" dirty="0" smtClean="0"/>
              <a:t>As medical educators you will be dealing with adult learners  all of the time – learning about unique  characteristics of adult learners can maximize their education and your satisfaction with teaching  </a:t>
            </a:r>
          </a:p>
          <a:p>
            <a:endParaRPr lang="en-US" dirty="0"/>
          </a:p>
          <a:p>
            <a:r>
              <a:rPr lang="en-US" dirty="0" smtClean="0"/>
              <a:t>What do you need to know?</a:t>
            </a:r>
          </a:p>
          <a:p>
            <a:pPr lvl="1"/>
            <a:r>
              <a:rPr lang="en-US" dirty="0" smtClean="0"/>
              <a:t>What are the characteristics of adult learners?  How best to act as a  facilitator?  What is experiential learning? </a:t>
            </a:r>
            <a:endParaRPr lang="en-US" dirty="0"/>
          </a:p>
          <a:p>
            <a:r>
              <a:rPr lang="en-US" dirty="0" smtClean="0"/>
              <a:t>How can you apply what you have learned?</a:t>
            </a:r>
          </a:p>
          <a:p>
            <a:pPr lvl="1"/>
            <a:r>
              <a:rPr lang="en-US" dirty="0" smtClean="0"/>
              <a:t>Interactive discussion</a:t>
            </a:r>
          </a:p>
          <a:p>
            <a:pPr lvl="1"/>
            <a:r>
              <a:rPr lang="en-US" dirty="0" smtClean="0"/>
              <a:t>Case studies on challenging adult learners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78714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Knowles Assumptions of </a:t>
            </a:r>
            <a:r>
              <a:rPr lang="en-US" dirty="0" smtClean="0"/>
              <a:t>Andragogy</a:t>
            </a:r>
            <a:endParaRPr lang="en-US" dirty="0"/>
          </a:p>
        </p:txBody>
      </p:sp>
      <p:sp>
        <p:nvSpPr>
          <p:cNvPr id="3" name="Content Placeholder 2"/>
          <p:cNvSpPr>
            <a:spLocks noGrp="1"/>
          </p:cNvSpPr>
          <p:nvPr>
            <p:ph sz="quarter" idx="1"/>
          </p:nvPr>
        </p:nvSpPr>
        <p:spPr>
          <a:xfrm>
            <a:off x="442976" y="1604321"/>
            <a:ext cx="11338560" cy="4572000"/>
          </a:xfrm>
        </p:spPr>
        <p:txBody>
          <a:bodyPr/>
          <a:lstStyle/>
          <a:p>
            <a:r>
              <a:rPr lang="en-US" dirty="0" smtClean="0"/>
              <a:t>Need To Know</a:t>
            </a:r>
          </a:p>
          <a:p>
            <a:r>
              <a:rPr lang="en-US" dirty="0" smtClean="0"/>
              <a:t>Self-Concept</a:t>
            </a:r>
          </a:p>
          <a:p>
            <a:r>
              <a:rPr lang="en-US" dirty="0" smtClean="0"/>
              <a:t>Experience</a:t>
            </a:r>
          </a:p>
          <a:p>
            <a:r>
              <a:rPr lang="en-US" dirty="0" smtClean="0"/>
              <a:t>Readiness to Learn </a:t>
            </a:r>
          </a:p>
          <a:p>
            <a:r>
              <a:rPr lang="en-US" dirty="0" smtClean="0"/>
              <a:t>Orientation to Learn</a:t>
            </a:r>
          </a:p>
          <a:p>
            <a:r>
              <a:rPr lang="en-US" b="1" dirty="0" smtClean="0">
                <a:solidFill>
                  <a:schemeClr val="accent1">
                    <a:lumMod val="50000"/>
                  </a:schemeClr>
                </a:solidFill>
              </a:rPr>
              <a:t>Motivation to Learn</a:t>
            </a:r>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99859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Knowles  Assumption </a:t>
            </a:r>
            <a:r>
              <a:rPr lang="en-US" dirty="0" smtClean="0"/>
              <a:t>#6</a:t>
            </a:r>
            <a:endParaRPr lang="en-US" dirty="0"/>
          </a:p>
        </p:txBody>
      </p:sp>
      <p:sp>
        <p:nvSpPr>
          <p:cNvPr id="3" name="Content Placeholder 2"/>
          <p:cNvSpPr>
            <a:spLocks noGrp="1"/>
          </p:cNvSpPr>
          <p:nvPr>
            <p:ph sz="quarter" idx="1"/>
          </p:nvPr>
        </p:nvSpPr>
        <p:spPr/>
        <p:txBody>
          <a:bodyPr>
            <a:normAutofit/>
          </a:bodyPr>
          <a:lstStyle/>
          <a:p>
            <a:r>
              <a:rPr lang="en-US" dirty="0" smtClean="0"/>
              <a:t>Motivation to Learn</a:t>
            </a:r>
          </a:p>
          <a:p>
            <a:pPr lvl="1"/>
            <a:r>
              <a:rPr lang="en-US" dirty="0" smtClean="0"/>
              <a:t>Extrinsic</a:t>
            </a:r>
          </a:p>
          <a:p>
            <a:pPr lvl="2"/>
            <a:r>
              <a:rPr lang="en-US" dirty="0" smtClean="0"/>
              <a:t>Job requirement, increased status, money, influence</a:t>
            </a:r>
          </a:p>
          <a:p>
            <a:pPr lvl="2"/>
            <a:r>
              <a:rPr lang="en-US" dirty="0" smtClean="0"/>
              <a:t>Professional advancement</a:t>
            </a:r>
          </a:p>
          <a:p>
            <a:pPr lvl="2"/>
            <a:r>
              <a:rPr lang="en-US" dirty="0" smtClean="0"/>
              <a:t>Social relationships</a:t>
            </a:r>
          </a:p>
          <a:p>
            <a:pPr lvl="2"/>
            <a:r>
              <a:rPr lang="en-US" dirty="0" smtClean="0"/>
              <a:t>Social welfare</a:t>
            </a:r>
          </a:p>
          <a:p>
            <a:pPr lvl="1"/>
            <a:r>
              <a:rPr lang="en-US" dirty="0" smtClean="0"/>
              <a:t>Intrinsic</a:t>
            </a:r>
          </a:p>
          <a:p>
            <a:pPr lvl="2"/>
            <a:r>
              <a:rPr lang="en-US" dirty="0" smtClean="0"/>
              <a:t>More likely in adults</a:t>
            </a:r>
          </a:p>
          <a:p>
            <a:pPr lvl="2"/>
            <a:r>
              <a:rPr lang="en-US" dirty="0" smtClean="0"/>
              <a:t>Escape/stimulation</a:t>
            </a:r>
          </a:p>
          <a:p>
            <a:pPr lvl="2"/>
            <a:r>
              <a:rPr lang="en-US" dirty="0" smtClean="0"/>
              <a:t>Cognitive interest – learning for the sake of learning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77445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a:t>
            </a:r>
            <a:r>
              <a:rPr lang="en-US" dirty="0" smtClean="0"/>
              <a:t>Andragogy</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Does not emphasize reflection</a:t>
            </a:r>
          </a:p>
          <a:p>
            <a:r>
              <a:rPr lang="en-US" dirty="0" smtClean="0"/>
              <a:t>Under-emphasizes the role of the teacher as motivation</a:t>
            </a:r>
          </a:p>
          <a:p>
            <a:r>
              <a:rPr lang="en-US" dirty="0" smtClean="0"/>
              <a:t>Underestimates the diversity of adult learners</a:t>
            </a:r>
          </a:p>
          <a:p>
            <a:pPr lvl="1"/>
            <a:r>
              <a:rPr lang="en-US" dirty="0" smtClean="0"/>
              <a:t>Focuses on strong personality traits that may not be well developed in all/many learners </a:t>
            </a:r>
          </a:p>
          <a:p>
            <a:r>
              <a:rPr lang="en-US" dirty="0" smtClean="0"/>
              <a:t>Not separate dicta,  but rather fluid tenets of teaching arts to be applied </a:t>
            </a:r>
            <a:r>
              <a:rPr lang="en-US" i="1" dirty="0" smtClean="0"/>
              <a:t>in conjunction with </a:t>
            </a:r>
            <a:r>
              <a:rPr lang="en-US" dirty="0" smtClean="0"/>
              <a:t>adult learners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62753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smtClean="0"/>
          </a:p>
          <a:p>
            <a:endParaRPr lang="en-US" dirty="0"/>
          </a:p>
          <a:p>
            <a:r>
              <a:rPr lang="en-US" dirty="0" smtClean="0"/>
              <a:t>How do we best facilitate adult learning?</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95744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92500" lnSpcReduction="10000"/>
          </a:bodyPr>
          <a:lstStyle/>
          <a:p>
            <a:r>
              <a:rPr lang="en-US" dirty="0"/>
              <a:t>Learning Environment</a:t>
            </a:r>
          </a:p>
          <a:p>
            <a:pPr lvl="1"/>
            <a:r>
              <a:rPr lang="en-US" dirty="0"/>
              <a:t>Safe</a:t>
            </a:r>
          </a:p>
          <a:p>
            <a:pPr lvl="1"/>
            <a:r>
              <a:rPr lang="en-US" dirty="0"/>
              <a:t>Mutually respectful</a:t>
            </a:r>
          </a:p>
          <a:p>
            <a:endParaRPr lang="en-US" dirty="0" smtClean="0"/>
          </a:p>
          <a:p>
            <a:r>
              <a:rPr lang="en-US" dirty="0" smtClean="0"/>
              <a:t>Partnership </a:t>
            </a:r>
            <a:r>
              <a:rPr lang="en-US" dirty="0" smtClean="0"/>
              <a:t>and coaching</a:t>
            </a:r>
          </a:p>
          <a:p>
            <a:pPr lvl="1"/>
            <a:r>
              <a:rPr lang="en-US" dirty="0" smtClean="0"/>
              <a:t>Very old, classic study illustrated that adult education was facilitated when adult learners had control over what they learned, when they learned it and the context/direction of the learning  (Rogers 1969)</a:t>
            </a:r>
          </a:p>
          <a:p>
            <a:pPr lvl="1"/>
            <a:endParaRPr lang="en-US" dirty="0"/>
          </a:p>
          <a:p>
            <a:r>
              <a:rPr lang="en-US" dirty="0" smtClean="0"/>
              <a:t>Be encouraging of the process, but help the learner focused on the/their  goal of learning</a:t>
            </a:r>
          </a:p>
          <a:p>
            <a:pPr lvl="1"/>
            <a:r>
              <a:rPr lang="en-US" dirty="0" smtClean="0"/>
              <a:t>Adults want </a:t>
            </a:r>
            <a:r>
              <a:rPr lang="en-US" dirty="0"/>
              <a:t>to be </a:t>
            </a:r>
            <a:r>
              <a:rPr lang="en-US" dirty="0" smtClean="0"/>
              <a:t>self-directed and </a:t>
            </a:r>
            <a:r>
              <a:rPr lang="en-US" dirty="0"/>
              <a:t>take a leadership role in their </a:t>
            </a:r>
            <a:r>
              <a:rPr lang="en-US" dirty="0" smtClean="0"/>
              <a:t>learning</a:t>
            </a:r>
          </a:p>
          <a:p>
            <a:pPr lvl="2"/>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9109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Adult Learners</a:t>
            </a:r>
            <a:endParaRPr lang="en-US" dirty="0"/>
          </a:p>
        </p:txBody>
      </p:sp>
      <p:sp>
        <p:nvSpPr>
          <p:cNvPr id="3" name="Content Placeholder 2"/>
          <p:cNvSpPr>
            <a:spLocks noGrp="1"/>
          </p:cNvSpPr>
          <p:nvPr>
            <p:ph sz="quarter" idx="1"/>
          </p:nvPr>
        </p:nvSpPr>
        <p:spPr/>
        <p:txBody>
          <a:bodyPr>
            <a:normAutofit/>
          </a:bodyPr>
          <a:lstStyle/>
          <a:p>
            <a:endParaRPr lang="en-US" dirty="0" smtClean="0"/>
          </a:p>
          <a:p>
            <a:r>
              <a:rPr lang="en-US" dirty="0"/>
              <a:t>C</a:t>
            </a:r>
            <a:r>
              <a:rPr lang="en-US" dirty="0" smtClean="0"/>
              <a:t>onsider </a:t>
            </a:r>
            <a:r>
              <a:rPr lang="en-US" dirty="0"/>
              <a:t>the steps and processes </a:t>
            </a:r>
            <a:r>
              <a:rPr lang="en-US" dirty="0" smtClean="0"/>
              <a:t>of</a:t>
            </a:r>
            <a:r>
              <a:rPr lang="en-US" dirty="0" smtClean="0"/>
              <a:t> </a:t>
            </a:r>
            <a:r>
              <a:rPr lang="en-US" dirty="0" smtClean="0"/>
              <a:t>adult learning, </a:t>
            </a:r>
            <a:r>
              <a:rPr lang="en-US" dirty="0"/>
              <a:t>as opposed to the </a:t>
            </a:r>
            <a:r>
              <a:rPr lang="en-US" dirty="0" smtClean="0"/>
              <a:t>content </a:t>
            </a:r>
            <a:r>
              <a:rPr lang="en-US" dirty="0"/>
              <a:t>that needs to be </a:t>
            </a:r>
            <a:r>
              <a:rPr lang="en-US" dirty="0" smtClean="0"/>
              <a:t>learned</a:t>
            </a:r>
          </a:p>
          <a:p>
            <a:pPr lvl="1"/>
            <a:r>
              <a:rPr lang="en-US" dirty="0" smtClean="0"/>
              <a:t>Different  adults get “stuck” on different steps of the process</a:t>
            </a:r>
          </a:p>
          <a:p>
            <a:pPr lvl="2"/>
            <a:r>
              <a:rPr lang="en-US" dirty="0"/>
              <a:t>Need To Know</a:t>
            </a:r>
          </a:p>
          <a:p>
            <a:pPr lvl="2"/>
            <a:r>
              <a:rPr lang="en-US" dirty="0"/>
              <a:t>Self-Concept</a:t>
            </a:r>
          </a:p>
          <a:p>
            <a:pPr lvl="2"/>
            <a:r>
              <a:rPr lang="en-US" dirty="0"/>
              <a:t>Experience</a:t>
            </a:r>
          </a:p>
          <a:p>
            <a:pPr lvl="2"/>
            <a:r>
              <a:rPr lang="en-US" dirty="0"/>
              <a:t>Readiness to Learn </a:t>
            </a:r>
          </a:p>
          <a:p>
            <a:pPr lvl="2"/>
            <a:r>
              <a:rPr lang="en-US" dirty="0"/>
              <a:t>Orientation to Learn</a:t>
            </a:r>
          </a:p>
          <a:p>
            <a:pPr lvl="2"/>
            <a:r>
              <a:rPr lang="en-US" dirty="0"/>
              <a:t>Motivation to Learn</a:t>
            </a:r>
          </a:p>
          <a:p>
            <a:pPr lvl="2"/>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57898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Facilitating Adult Learners</a:t>
            </a:r>
          </a:p>
        </p:txBody>
      </p:sp>
      <p:sp>
        <p:nvSpPr>
          <p:cNvPr id="3" name="Content Placeholder 2"/>
          <p:cNvSpPr>
            <a:spLocks noGrp="1"/>
          </p:cNvSpPr>
          <p:nvPr>
            <p:ph sz="quarter" idx="1"/>
          </p:nvPr>
        </p:nvSpPr>
        <p:spPr/>
        <p:txBody>
          <a:bodyPr/>
          <a:lstStyle/>
          <a:p>
            <a:endParaRPr lang="en-US" dirty="0" smtClean="0"/>
          </a:p>
          <a:p>
            <a:r>
              <a:rPr lang="en-US" dirty="0" smtClean="0"/>
              <a:t>Involve adults </a:t>
            </a:r>
            <a:r>
              <a:rPr lang="en-US" dirty="0"/>
              <a:t>in the planning and evaluation of their </a:t>
            </a:r>
            <a:r>
              <a:rPr lang="en-US" dirty="0" smtClean="0"/>
              <a:t>instruction </a:t>
            </a:r>
          </a:p>
          <a:p>
            <a:pPr lvl="1"/>
            <a:r>
              <a:rPr lang="en-US" dirty="0" smtClean="0"/>
              <a:t>When possible</a:t>
            </a:r>
          </a:p>
          <a:p>
            <a:pPr lvl="1"/>
            <a:r>
              <a:rPr lang="en-US" dirty="0" smtClean="0"/>
              <a:t>Try to determine extent of self-directed learning component</a:t>
            </a:r>
          </a:p>
          <a:p>
            <a:pPr lvl="1"/>
            <a:r>
              <a:rPr lang="en-US" dirty="0" smtClean="0"/>
              <a:t>How do  different adult learners want evaluation</a:t>
            </a:r>
            <a:r>
              <a:rPr lang="en-US" dirty="0" smtClean="0"/>
              <a:t>?</a:t>
            </a:r>
            <a:endParaRPr lang="en-US" dirty="0" smtClean="0"/>
          </a:p>
          <a:p>
            <a:pPr lvl="1"/>
            <a:r>
              <a:rPr lang="en-US" dirty="0" smtClean="0"/>
              <a:t>Offer </a:t>
            </a:r>
            <a:r>
              <a:rPr lang="en-US" dirty="0" smtClean="0"/>
              <a:t>learners the opportunity to evaluate the instruction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9558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Facilitating Adult Learners</a:t>
            </a:r>
          </a:p>
        </p:txBody>
      </p:sp>
      <p:sp>
        <p:nvSpPr>
          <p:cNvPr id="3" name="Content Placeholder 2"/>
          <p:cNvSpPr>
            <a:spLocks noGrp="1"/>
          </p:cNvSpPr>
          <p:nvPr>
            <p:ph sz="quarter" idx="1"/>
          </p:nvPr>
        </p:nvSpPr>
        <p:spPr/>
        <p:txBody>
          <a:bodyPr/>
          <a:lstStyle/>
          <a:p>
            <a:pPr marL="0" indent="0">
              <a:buNone/>
            </a:pPr>
            <a:r>
              <a:rPr lang="en-US" dirty="0" smtClean="0"/>
              <a:t>Experience</a:t>
            </a:r>
          </a:p>
          <a:p>
            <a:r>
              <a:rPr lang="en-US" dirty="0" smtClean="0"/>
              <a:t>acknowledge </a:t>
            </a:r>
            <a:r>
              <a:rPr lang="en-US" dirty="0"/>
              <a:t>prior knowledge and experiences of </a:t>
            </a:r>
            <a:r>
              <a:rPr lang="en-US" dirty="0" smtClean="0"/>
              <a:t>learners</a:t>
            </a:r>
          </a:p>
          <a:p>
            <a:r>
              <a:rPr lang="en-US" dirty="0" smtClean="0"/>
              <a:t>Mistakes</a:t>
            </a:r>
          </a:p>
          <a:p>
            <a:pPr lvl="1"/>
            <a:r>
              <a:rPr lang="en-US" dirty="0" smtClean="0"/>
              <a:t>Offer your own experience with mistakes</a:t>
            </a:r>
          </a:p>
          <a:p>
            <a:pPr lvl="1"/>
            <a:r>
              <a:rPr lang="en-US" dirty="0" smtClean="0"/>
              <a:t>Encourage reflection of learner mistakes (start the Kolb cycle)</a:t>
            </a:r>
          </a:p>
          <a:p>
            <a:r>
              <a:rPr lang="en-US" dirty="0" smtClean="0"/>
              <a:t>Encourage learners to question their (and each other’s and even your) assumptions</a:t>
            </a:r>
          </a:p>
          <a:p>
            <a:r>
              <a:rPr lang="en-US" dirty="0" smtClean="0"/>
              <a:t>Try to appreciate the individuality of each unique learner</a:t>
            </a:r>
            <a:endParaRPr lang="en-US" dirty="0"/>
          </a:p>
          <a:p>
            <a:endParaRPr lang="en-US" dirty="0"/>
          </a:p>
        </p:txBody>
      </p:sp>
      <p:sp>
        <p:nvSpPr>
          <p:cNvPr id="4" name="Rectangle 3"/>
          <p:cNvSpPr/>
          <p:nvPr/>
        </p:nvSpPr>
        <p:spPr>
          <a:xfrm>
            <a:off x="10309249" y="6359365"/>
            <a:ext cx="1696298" cy="369332"/>
          </a:xfrm>
          <a:prstGeom prst="rect">
            <a:avLst/>
          </a:prstGeom>
        </p:spPr>
        <p:txBody>
          <a:bodyPr wrap="none">
            <a:spAutoFit/>
          </a:bodyPr>
          <a:lstStyle/>
          <a:p>
            <a:r>
              <a:rPr lang="en-US" dirty="0"/>
              <a:t>Merriam, 1999</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90351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Facilitating Adult Learners</a:t>
            </a:r>
          </a:p>
        </p:txBody>
      </p:sp>
      <p:sp>
        <p:nvSpPr>
          <p:cNvPr id="3" name="Content Placeholder 2"/>
          <p:cNvSpPr>
            <a:spLocks noGrp="1"/>
          </p:cNvSpPr>
          <p:nvPr>
            <p:ph sz="quarter" idx="1"/>
          </p:nvPr>
        </p:nvSpPr>
        <p:spPr/>
        <p:txBody>
          <a:bodyPr/>
          <a:lstStyle/>
          <a:p>
            <a:r>
              <a:rPr lang="en-US" dirty="0" smtClean="0"/>
              <a:t>Consider content carefully</a:t>
            </a:r>
          </a:p>
          <a:p>
            <a:endParaRPr lang="en-US" dirty="0"/>
          </a:p>
          <a:p>
            <a:pPr lvl="1"/>
            <a:r>
              <a:rPr lang="en-US" dirty="0" smtClean="0"/>
              <a:t>Most adults are </a:t>
            </a:r>
            <a:r>
              <a:rPr lang="en-US" dirty="0"/>
              <a:t>interested in learning about subjects that have immediate relevance to their job or personal </a:t>
            </a:r>
            <a:r>
              <a:rPr lang="en-US" dirty="0" smtClean="0"/>
              <a:t>life</a:t>
            </a:r>
          </a:p>
          <a:p>
            <a:pPr lvl="1"/>
            <a:r>
              <a:rPr lang="en-US" dirty="0" smtClean="0"/>
              <a:t>Allow opportunity for application of learning to relevant </a:t>
            </a:r>
            <a:r>
              <a:rPr lang="en-US" dirty="0" smtClean="0"/>
              <a:t>problems</a:t>
            </a:r>
          </a:p>
          <a:p>
            <a:pPr lvl="2"/>
            <a:r>
              <a:rPr lang="en-US" dirty="0" smtClean="0"/>
              <a:t>Have learners bring real-life problems to the learning environment</a:t>
            </a:r>
          </a:p>
          <a:p>
            <a:pPr lvl="2"/>
            <a:r>
              <a:rPr lang="en-US" dirty="0" smtClean="0"/>
              <a:t>Encourage small group problem-solving with judicious facilitation</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71028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Facilitating Adult Learners</a:t>
            </a:r>
          </a:p>
        </p:txBody>
      </p:sp>
      <p:sp>
        <p:nvSpPr>
          <p:cNvPr id="3" name="Content Placeholder 2"/>
          <p:cNvSpPr>
            <a:spLocks noGrp="1"/>
          </p:cNvSpPr>
          <p:nvPr>
            <p:ph sz="quarter" idx="1"/>
          </p:nvPr>
        </p:nvSpPr>
        <p:spPr/>
        <p:txBody>
          <a:bodyPr>
            <a:normAutofit lnSpcReduction="10000"/>
          </a:bodyPr>
          <a:lstStyle/>
          <a:p>
            <a:r>
              <a:rPr lang="en-US" dirty="0" smtClean="0"/>
              <a:t>Role Model</a:t>
            </a:r>
          </a:p>
          <a:p>
            <a:pPr lvl="1"/>
            <a:r>
              <a:rPr lang="en-US" dirty="0" smtClean="0"/>
              <a:t>Teaching approaches</a:t>
            </a:r>
          </a:p>
          <a:p>
            <a:pPr lvl="1"/>
            <a:r>
              <a:rPr lang="en-US" dirty="0" smtClean="0"/>
              <a:t>Reflection</a:t>
            </a:r>
          </a:p>
          <a:p>
            <a:pPr lvl="1"/>
            <a:r>
              <a:rPr lang="en-US" dirty="0" smtClean="0"/>
              <a:t>Offer insights as to the process of learning</a:t>
            </a:r>
          </a:p>
          <a:p>
            <a:pPr lvl="1"/>
            <a:r>
              <a:rPr lang="en-US" dirty="0" smtClean="0"/>
              <a:t>respect </a:t>
            </a:r>
          </a:p>
          <a:p>
            <a:r>
              <a:rPr lang="en-US" dirty="0"/>
              <a:t>Remain open-minded</a:t>
            </a:r>
          </a:p>
          <a:p>
            <a:pPr lvl="1"/>
            <a:r>
              <a:rPr lang="en-US" dirty="0"/>
              <a:t>Consider different perspectives, cultures</a:t>
            </a:r>
          </a:p>
          <a:p>
            <a:pPr lvl="2"/>
            <a:r>
              <a:rPr lang="en-US" dirty="0"/>
              <a:t>Try to maintain as neutral as possible, share your perspective only when you believe that they will be useful as proxy  experiences</a:t>
            </a:r>
          </a:p>
          <a:p>
            <a:pPr lvl="2"/>
            <a:r>
              <a:rPr lang="en-US" dirty="0"/>
              <a:t>Students report better learning when they feel as though they have been listened to, as opposed to being evaluated or being judged (Carl Rogers)</a:t>
            </a:r>
          </a:p>
          <a:p>
            <a:pPr lvl="1"/>
            <a:r>
              <a:rPr lang="en-US" dirty="0"/>
              <a:t>Reflect on shared experiences</a:t>
            </a:r>
          </a:p>
          <a:p>
            <a:pPr lvl="1"/>
            <a:endParaRPr lang="en-US" dirty="0" smtClean="0"/>
          </a:p>
          <a:p>
            <a:pPr lv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14915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normAutofit/>
          </a:bodyPr>
          <a:lstStyle/>
          <a:p>
            <a:r>
              <a:rPr lang="en-US" dirty="0" smtClean="0"/>
              <a:t>Why do adults learn?</a:t>
            </a:r>
          </a:p>
          <a:p>
            <a:r>
              <a:rPr lang="en-US" dirty="0" smtClean="0"/>
              <a:t>Characteristics of adult learners</a:t>
            </a:r>
          </a:p>
          <a:p>
            <a:pPr lvl="1"/>
            <a:r>
              <a:rPr lang="en-US" dirty="0" smtClean="0"/>
              <a:t>Knowles</a:t>
            </a:r>
          </a:p>
          <a:p>
            <a:pPr lvl="1"/>
            <a:r>
              <a:rPr lang="en-US" dirty="0" smtClean="0"/>
              <a:t>Experiential Learning</a:t>
            </a:r>
          </a:p>
          <a:p>
            <a:r>
              <a:rPr lang="en-US" dirty="0" smtClean="0"/>
              <a:t>Facilitating </a:t>
            </a:r>
            <a:r>
              <a:rPr lang="en-US" smtClean="0"/>
              <a:t>Adult Learners</a:t>
            </a:r>
            <a:endParaRPr lang="en-US" dirty="0" smtClean="0"/>
          </a:p>
          <a:p>
            <a:endParaRPr lang="en-US" dirty="0" smtClean="0"/>
          </a:p>
          <a:p>
            <a:r>
              <a:rPr lang="en-US" dirty="0" smtClean="0"/>
              <a:t>Application: Cases of Challenging Adult Learners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01716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Adult Learners</a:t>
            </a:r>
            <a:endParaRPr lang="en-US" dirty="0"/>
          </a:p>
        </p:txBody>
      </p:sp>
      <p:sp>
        <p:nvSpPr>
          <p:cNvPr id="3" name="Content Placeholder 2"/>
          <p:cNvSpPr>
            <a:spLocks noGrp="1"/>
          </p:cNvSpPr>
          <p:nvPr>
            <p:ph sz="quarter" idx="1"/>
          </p:nvPr>
        </p:nvSpPr>
        <p:spPr/>
        <p:txBody>
          <a:bodyPr>
            <a:normAutofit/>
          </a:bodyPr>
          <a:lstStyle/>
          <a:p>
            <a:r>
              <a:rPr lang="en-US" dirty="0" smtClean="0"/>
              <a:t>Present well-prepared, clear presentation</a:t>
            </a:r>
          </a:p>
          <a:p>
            <a:pPr lvl="1"/>
            <a:r>
              <a:rPr lang="en-US" dirty="0" smtClean="0"/>
              <a:t>Adults have limited time and, if sitting in a teacher-directed activity - want to get the most out of their (valuable) time</a:t>
            </a:r>
          </a:p>
          <a:p>
            <a:pPr lvl="1"/>
            <a:r>
              <a:rPr lang="en-US" dirty="0" smtClean="0"/>
              <a:t>adult learners are more experienced and expect quality presentations</a:t>
            </a:r>
          </a:p>
          <a:p>
            <a:pPr lvl="1"/>
            <a:r>
              <a:rPr lang="en-US" dirty="0" smtClean="0"/>
              <a:t>Time management</a:t>
            </a:r>
          </a:p>
          <a:p>
            <a:pPr lvl="2"/>
            <a:r>
              <a:rPr lang="en-US" dirty="0" smtClean="0"/>
              <a:t>Always be punctual</a:t>
            </a:r>
          </a:p>
          <a:p>
            <a:pPr lvl="2"/>
            <a:r>
              <a:rPr lang="en-US" dirty="0" smtClean="0"/>
              <a:t>Pace the learning</a:t>
            </a:r>
          </a:p>
          <a:p>
            <a:pPr lvl="2"/>
            <a:r>
              <a:rPr lang="en-US" dirty="0" smtClean="0"/>
              <a:t>Leave  time for questions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46288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Adult Learners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Communicate Expectations </a:t>
            </a:r>
          </a:p>
          <a:p>
            <a:r>
              <a:rPr lang="en-US" dirty="0" smtClean="0"/>
              <a:t>Set clear rubrics</a:t>
            </a:r>
          </a:p>
          <a:p>
            <a:r>
              <a:rPr lang="en-US" dirty="0" smtClean="0"/>
              <a:t>Know the policies of the course</a:t>
            </a:r>
          </a:p>
          <a:p>
            <a:r>
              <a:rPr lang="en-US" dirty="0" smtClean="0"/>
              <a:t>Know what you don’t know</a:t>
            </a:r>
          </a:p>
          <a:p>
            <a:r>
              <a:rPr lang="en-US" dirty="0" smtClean="0"/>
              <a:t>Provide reading material ahead of the class, as well as resources for further reading</a:t>
            </a:r>
          </a:p>
          <a:p>
            <a:r>
              <a:rPr lang="en-US" dirty="0" smtClean="0"/>
              <a:t>Provide Constructive Feedback</a:t>
            </a:r>
          </a:p>
          <a:p>
            <a:pPr lvl="1"/>
            <a:r>
              <a:rPr lang="en-US" dirty="0" smtClean="0"/>
              <a:t>Clear</a:t>
            </a:r>
          </a:p>
          <a:p>
            <a:pPr lvl="1"/>
            <a:r>
              <a:rPr lang="en-US" dirty="0" smtClean="0"/>
              <a:t>Specific</a:t>
            </a:r>
          </a:p>
          <a:p>
            <a:pPr lvl="1"/>
            <a:r>
              <a:rPr lang="en-US" dirty="0" smtClean="0"/>
              <a:t>Timely</a:t>
            </a:r>
            <a:endParaRPr lang="en-US" dirty="0"/>
          </a:p>
          <a:p>
            <a:pPr lvl="1"/>
            <a:r>
              <a:rPr lang="en-US" dirty="0" smtClean="0">
                <a:hlinkClick r:id="rId4"/>
              </a:rPr>
              <a:t>http://www.facultyfocus.com/articles/teaching-and-learning/understanding-adult-learners-needs/#sthash.ddeL7a9Q.dpuf</a:t>
            </a:r>
            <a:endParaRPr lang="en-US" dirty="0" smtClean="0"/>
          </a:p>
          <a:p>
            <a:pPr lvl="1"/>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31100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  Questions?</a:t>
            </a:r>
            <a:endParaRPr lang="en-US" dirty="0"/>
          </a:p>
        </p:txBody>
      </p:sp>
      <p:sp>
        <p:nvSpPr>
          <p:cNvPr id="3" name="Content Placeholder 2"/>
          <p:cNvSpPr>
            <a:spLocks noGrp="1"/>
          </p:cNvSpPr>
          <p:nvPr>
            <p:ph sz="quarter" idx="1"/>
          </p:nvPr>
        </p:nvSpPr>
        <p:spPr/>
        <p:txBody>
          <a:bodyPr/>
          <a:lstStyle/>
          <a:p>
            <a:endParaRPr lang="en-US" dirty="0" smtClean="0"/>
          </a:p>
          <a:p>
            <a:endParaRPr lang="en-US" dirty="0"/>
          </a:p>
          <a:p>
            <a:r>
              <a:rPr lang="en-US" dirty="0" smtClean="0"/>
              <a:t>It’s hard to ask questions on an e-learn, but feel free to contact me at </a:t>
            </a:r>
            <a:r>
              <a:rPr lang="en-US" dirty="0" smtClean="0">
                <a:hlinkClick r:id="rId4"/>
              </a:rPr>
              <a:t>varakk@mmc.org</a:t>
            </a:r>
            <a:endParaRPr lang="en-US" dirty="0" smtClean="0"/>
          </a:p>
          <a:p>
            <a:endParaRPr lang="en-US" dirty="0"/>
          </a:p>
          <a:p>
            <a:r>
              <a:rPr lang="en-US" dirty="0" smtClean="0"/>
              <a:t>Applying what you have learned…..</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05524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Challenging Case </a:t>
            </a:r>
            <a:r>
              <a:rPr lang="en-US" dirty="0" smtClean="0"/>
              <a:t>#</a:t>
            </a:r>
            <a:r>
              <a:rPr lang="en-US" dirty="0"/>
              <a:t>1</a:t>
            </a:r>
            <a:r>
              <a:rPr lang="en-US" dirty="0" smtClean="0"/>
              <a:t>	</a:t>
            </a:r>
            <a:endParaRPr lang="en-US" dirty="0"/>
          </a:p>
        </p:txBody>
      </p:sp>
      <p:sp>
        <p:nvSpPr>
          <p:cNvPr id="3" name="Content Placeholder 2"/>
          <p:cNvSpPr>
            <a:spLocks noGrp="1"/>
          </p:cNvSpPr>
          <p:nvPr>
            <p:ph sz="quarter" idx="1"/>
          </p:nvPr>
        </p:nvSpPr>
        <p:spPr/>
        <p:txBody>
          <a:bodyPr/>
          <a:lstStyle/>
          <a:p>
            <a:r>
              <a:rPr lang="en-US" dirty="0"/>
              <a:t>You are a pediatrician who has agreed to cover the inpatient service for two weeks.  You are one week into the six week rotation and notice that one of the students, Justine, seems very disinterested in the rotation.  She appears bored most of the time, and shows up for duty several minutes late every day.  She is on her cell phone whenever possible and the only question she has asked so far is, “what do I need to learn to get a good grade on the shelf exam?”  When questioned, she mentions that she wants to be an orthopedic surgeon and doesn’t know why she needs to spend 6 weeks on a “veterinary” rotation.</a:t>
            </a:r>
          </a:p>
          <a:p>
            <a:pPr lvl="1"/>
            <a:endParaRPr lang="en-US" dirty="0" smtClean="0"/>
          </a:p>
        </p:txBody>
      </p:sp>
    </p:spTree>
    <p:extLst>
      <p:ext uri="{BB962C8B-B14F-4D97-AF65-F5344CB8AC3E}">
        <p14:creationId xmlns:p14="http://schemas.microsoft.com/office/powerpoint/2010/main" val="42506451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Knowles Assumptions of </a:t>
            </a:r>
            <a:r>
              <a:rPr lang="en-US" dirty="0" err="1" smtClean="0"/>
              <a:t>Androgogy</a:t>
            </a:r>
            <a:endParaRPr lang="en-US" dirty="0"/>
          </a:p>
        </p:txBody>
      </p:sp>
      <p:sp>
        <p:nvSpPr>
          <p:cNvPr id="3" name="Content Placeholder 2"/>
          <p:cNvSpPr>
            <a:spLocks noGrp="1"/>
          </p:cNvSpPr>
          <p:nvPr>
            <p:ph sz="quarter" idx="1"/>
          </p:nvPr>
        </p:nvSpPr>
        <p:spPr/>
        <p:txBody>
          <a:bodyPr/>
          <a:lstStyle/>
          <a:p>
            <a:r>
              <a:rPr lang="en-US" dirty="0" smtClean="0"/>
              <a:t>Need To Know</a:t>
            </a:r>
          </a:p>
          <a:p>
            <a:r>
              <a:rPr lang="en-US" dirty="0" smtClean="0"/>
              <a:t>Self-Concept</a:t>
            </a:r>
          </a:p>
          <a:p>
            <a:r>
              <a:rPr lang="en-US" dirty="0" smtClean="0"/>
              <a:t>Experience</a:t>
            </a:r>
          </a:p>
          <a:p>
            <a:r>
              <a:rPr lang="en-US" dirty="0" smtClean="0"/>
              <a:t>Readiness to Learn </a:t>
            </a:r>
          </a:p>
          <a:p>
            <a:r>
              <a:rPr lang="en-US" dirty="0" smtClean="0"/>
              <a:t>Orientation to Learn</a:t>
            </a:r>
          </a:p>
          <a:p>
            <a:r>
              <a:rPr lang="en-US" dirty="0" smtClean="0"/>
              <a:t>Motivation to Learn</a:t>
            </a:r>
          </a:p>
          <a:p>
            <a:endParaRPr lang="en-US" dirty="0" smtClean="0"/>
          </a:p>
          <a:p>
            <a:endParaRPr lang="en-US" dirty="0"/>
          </a:p>
        </p:txBody>
      </p:sp>
    </p:spTree>
    <p:extLst>
      <p:ext uri="{BB962C8B-B14F-4D97-AF65-F5344CB8AC3E}">
        <p14:creationId xmlns:p14="http://schemas.microsoft.com/office/powerpoint/2010/main" val="15325448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Challenging Case:  Pedi Ortho</a:t>
            </a:r>
            <a:endParaRPr lang="en-US" dirty="0"/>
          </a:p>
        </p:txBody>
      </p:sp>
      <p:sp>
        <p:nvSpPr>
          <p:cNvPr id="3" name="Content Placeholder 2"/>
          <p:cNvSpPr>
            <a:spLocks noGrp="1"/>
          </p:cNvSpPr>
          <p:nvPr>
            <p:ph sz="quarter" idx="1"/>
          </p:nvPr>
        </p:nvSpPr>
        <p:spPr/>
        <p:txBody>
          <a:bodyPr>
            <a:normAutofit/>
          </a:bodyPr>
          <a:lstStyle/>
          <a:p>
            <a:r>
              <a:rPr lang="en-US" dirty="0" smtClean="0"/>
              <a:t>Need to Know</a:t>
            </a:r>
          </a:p>
          <a:p>
            <a:pPr lvl="1"/>
            <a:r>
              <a:rPr lang="en-US" dirty="0" smtClean="0"/>
              <a:t>Yes, this is an adult-learner, but with very little experience in medicine</a:t>
            </a:r>
          </a:p>
          <a:p>
            <a:pPr lvl="1"/>
            <a:r>
              <a:rPr lang="en-US" dirty="0" smtClean="0"/>
              <a:t>Help student understand why it  is  important to learn pediatrics</a:t>
            </a:r>
          </a:p>
          <a:p>
            <a:pPr lvl="2"/>
            <a:r>
              <a:rPr lang="en-US" dirty="0" smtClean="0"/>
              <a:t>What are the benefits of knowing</a:t>
            </a:r>
          </a:p>
          <a:p>
            <a:pPr lvl="2"/>
            <a:r>
              <a:rPr lang="en-US" dirty="0" smtClean="0"/>
              <a:t>What are the risks of not </a:t>
            </a:r>
          </a:p>
          <a:p>
            <a:pPr lvl="1"/>
            <a:r>
              <a:rPr lang="en-US" dirty="0" smtClean="0"/>
              <a:t>Engage with the student to define what their goals for the rotation are and what they should be</a:t>
            </a:r>
          </a:p>
          <a:p>
            <a:r>
              <a:rPr lang="en-US" dirty="0" smtClean="0"/>
              <a:t>Self-Concept</a:t>
            </a:r>
          </a:p>
          <a:p>
            <a:pPr lvl="1"/>
            <a:r>
              <a:rPr lang="en-US" dirty="0" smtClean="0"/>
              <a:t>This student has an unusually well-defined medical self-concept, for level of training</a:t>
            </a:r>
          </a:p>
          <a:p>
            <a:pPr lvl="2"/>
            <a:r>
              <a:rPr lang="en-US" dirty="0" smtClean="0"/>
              <a:t>Explore with student, professionalism?</a:t>
            </a:r>
          </a:p>
          <a:p>
            <a:r>
              <a:rPr lang="en-US" dirty="0" smtClean="0"/>
              <a:t>Experience</a:t>
            </a:r>
          </a:p>
          <a:p>
            <a:endParaRPr lang="en-US" dirty="0" smtClean="0"/>
          </a:p>
        </p:txBody>
      </p:sp>
    </p:spTree>
    <p:extLst>
      <p:ext uri="{BB962C8B-B14F-4D97-AF65-F5344CB8AC3E}">
        <p14:creationId xmlns:p14="http://schemas.microsoft.com/office/powerpoint/2010/main" val="39030216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Challenging Case:  Pedi Ortho</a:t>
            </a:r>
            <a:endParaRPr lang="en-US" dirty="0"/>
          </a:p>
        </p:txBody>
      </p:sp>
      <p:sp>
        <p:nvSpPr>
          <p:cNvPr id="3" name="Content Placeholder 2"/>
          <p:cNvSpPr>
            <a:spLocks noGrp="1"/>
          </p:cNvSpPr>
          <p:nvPr>
            <p:ph sz="quarter" idx="1"/>
          </p:nvPr>
        </p:nvSpPr>
        <p:spPr/>
        <p:txBody>
          <a:bodyPr>
            <a:normAutofit/>
          </a:bodyPr>
          <a:lstStyle/>
          <a:p>
            <a:r>
              <a:rPr lang="en-US" dirty="0" smtClean="0"/>
              <a:t>Readiness to Learn </a:t>
            </a:r>
          </a:p>
          <a:p>
            <a:pPr lvl="1"/>
            <a:r>
              <a:rPr lang="en-US" dirty="0" smtClean="0"/>
              <a:t>Timely/Relevant</a:t>
            </a:r>
          </a:p>
          <a:p>
            <a:pPr lvl="2"/>
            <a:r>
              <a:rPr lang="en-US" dirty="0" smtClean="0"/>
              <a:t>Adults can want to learn what is immediately relevant as well as what may be useful in the future</a:t>
            </a:r>
          </a:p>
          <a:p>
            <a:pPr lvl="1"/>
            <a:r>
              <a:rPr lang="en-US" dirty="0" smtClean="0"/>
              <a:t>Relevant</a:t>
            </a:r>
          </a:p>
          <a:p>
            <a:pPr lvl="2"/>
            <a:r>
              <a:rPr lang="en-US" dirty="0" smtClean="0"/>
              <a:t>Conflict between personal goals and goals that may be enforced by society or employment</a:t>
            </a:r>
          </a:p>
          <a:p>
            <a:pPr lvl="1"/>
            <a:r>
              <a:rPr lang="en-US" dirty="0" smtClean="0"/>
              <a:t>Useful</a:t>
            </a:r>
          </a:p>
          <a:p>
            <a:pPr lvl="2"/>
            <a:r>
              <a:rPr lang="en-US" dirty="0" smtClean="0"/>
              <a:t>How will this improve my life?</a:t>
            </a:r>
          </a:p>
          <a:p>
            <a:pPr lvl="1"/>
            <a:r>
              <a:rPr lang="en-US" dirty="0" smtClean="0"/>
              <a:t>Direction – how much support </a:t>
            </a:r>
          </a:p>
          <a:p>
            <a:endParaRPr lang="en-US" dirty="0"/>
          </a:p>
        </p:txBody>
      </p:sp>
    </p:spTree>
    <p:extLst>
      <p:ext uri="{BB962C8B-B14F-4D97-AF65-F5344CB8AC3E}">
        <p14:creationId xmlns:p14="http://schemas.microsoft.com/office/powerpoint/2010/main" val="2926664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Challenging Case:  Pedi Ortho</a:t>
            </a:r>
            <a:endParaRPr lang="en-US" dirty="0"/>
          </a:p>
        </p:txBody>
      </p:sp>
      <p:sp>
        <p:nvSpPr>
          <p:cNvPr id="3" name="Content Placeholder 2"/>
          <p:cNvSpPr>
            <a:spLocks noGrp="1"/>
          </p:cNvSpPr>
          <p:nvPr>
            <p:ph sz="quarter" idx="1"/>
          </p:nvPr>
        </p:nvSpPr>
        <p:spPr/>
        <p:txBody>
          <a:bodyPr/>
          <a:lstStyle/>
          <a:p>
            <a:r>
              <a:rPr lang="en-US" dirty="0" smtClean="0"/>
              <a:t>Orientation to Learn</a:t>
            </a:r>
          </a:p>
          <a:p>
            <a:pPr lvl="1"/>
            <a:r>
              <a:rPr lang="en-US" dirty="0" smtClean="0"/>
              <a:t>Experiential learning </a:t>
            </a:r>
          </a:p>
          <a:p>
            <a:pPr lvl="1"/>
            <a:r>
              <a:rPr lang="en-US" dirty="0" smtClean="0"/>
              <a:t>Perhaps steer student to pediatric clinical situations</a:t>
            </a:r>
          </a:p>
          <a:p>
            <a:r>
              <a:rPr lang="en-US" dirty="0" smtClean="0"/>
              <a:t>Motivation to Learn </a:t>
            </a:r>
          </a:p>
          <a:p>
            <a:pPr lvl="1"/>
            <a:r>
              <a:rPr lang="en-US" dirty="0" smtClean="0"/>
              <a:t>Intrinsic</a:t>
            </a:r>
          </a:p>
          <a:p>
            <a:pPr lvl="1"/>
            <a:r>
              <a:rPr lang="en-US" dirty="0" smtClean="0"/>
              <a:t>Extrinsic</a:t>
            </a:r>
          </a:p>
          <a:p>
            <a:endParaRPr lang="en-US" dirty="0"/>
          </a:p>
          <a:p>
            <a:r>
              <a:rPr lang="en-US" dirty="0" smtClean="0"/>
              <a:t>Role model to residents and other faculty </a:t>
            </a:r>
          </a:p>
          <a:p>
            <a:pPr lvl="1"/>
            <a:endParaRPr lang="en-US" dirty="0"/>
          </a:p>
        </p:txBody>
      </p:sp>
    </p:spTree>
    <p:extLst>
      <p:ext uri="{BB962C8B-B14F-4D97-AF65-F5344CB8AC3E}">
        <p14:creationId xmlns:p14="http://schemas.microsoft.com/office/powerpoint/2010/main" val="13386755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Challenging Case </a:t>
            </a:r>
            <a:r>
              <a:rPr lang="en-US" dirty="0" smtClean="0"/>
              <a:t>#</a:t>
            </a:r>
            <a:r>
              <a:rPr lang="en-US" dirty="0"/>
              <a:t>2</a:t>
            </a:r>
            <a:r>
              <a:rPr lang="en-US" dirty="0" smtClean="0"/>
              <a:t>	</a:t>
            </a:r>
            <a:endParaRPr lang="en-US" dirty="0"/>
          </a:p>
        </p:txBody>
      </p:sp>
      <p:sp>
        <p:nvSpPr>
          <p:cNvPr id="3" name="Content Placeholder 2"/>
          <p:cNvSpPr>
            <a:spLocks noGrp="1"/>
          </p:cNvSpPr>
          <p:nvPr>
            <p:ph sz="quarter" idx="1"/>
          </p:nvPr>
        </p:nvSpPr>
        <p:spPr/>
        <p:txBody>
          <a:bodyPr/>
          <a:lstStyle/>
          <a:p>
            <a:r>
              <a:rPr lang="en-US" dirty="0" smtClean="0"/>
              <a:t>You </a:t>
            </a:r>
            <a:r>
              <a:rPr lang="en-US" dirty="0"/>
              <a:t>are in a four person internal medicine practice in </a:t>
            </a:r>
            <a:r>
              <a:rPr lang="en-US" dirty="0" err="1"/>
              <a:t>Anytown</a:t>
            </a:r>
            <a:r>
              <a:rPr lang="en-US" dirty="0"/>
              <a:t>, Maine.   Your group’s philosophy is that every patient is everyone’s patient and you cross-cover for each other when on call.   Over the last several years you have noticed, when on call, that one of your partner’s management plans are not evidence-based and reflect standards of over a decade ago.  You are aware that she chooses to go to educational conferences in exotic locations and she has laughed that she never goes to the lectures.  There has been a recent case with a poor outcome that you feel is related to your partner’s </a:t>
            </a:r>
            <a:r>
              <a:rPr lang="en-US" dirty="0" smtClean="0"/>
              <a:t>medical knowledge.  </a:t>
            </a:r>
            <a:endParaRPr lang="en-US" dirty="0"/>
          </a:p>
        </p:txBody>
      </p:sp>
    </p:spTree>
    <p:extLst>
      <p:ext uri="{BB962C8B-B14F-4D97-AF65-F5344CB8AC3E}">
        <p14:creationId xmlns:p14="http://schemas.microsoft.com/office/powerpoint/2010/main" val="3678014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p:txBody>
          <a:bodyPr/>
          <a:lstStyle/>
          <a:p>
            <a:r>
              <a:rPr lang="en-US" dirty="0" smtClean="0"/>
              <a:t>Knowles, Malcolm, </a:t>
            </a:r>
            <a:r>
              <a:rPr lang="en-US" i="1" dirty="0"/>
              <a:t>Self-Directed Learning: A Guide for Learners and </a:t>
            </a:r>
            <a:r>
              <a:rPr lang="en-US" i="1" dirty="0" smtClean="0"/>
              <a:t>Teachers  1975</a:t>
            </a:r>
          </a:p>
          <a:p>
            <a:r>
              <a:rPr lang="en-US" dirty="0"/>
              <a:t>Checkering</a:t>
            </a:r>
            <a:r>
              <a:rPr lang="en-US" dirty="0" smtClean="0"/>
              <a:t>,</a:t>
            </a:r>
            <a:r>
              <a:rPr lang="en-US" dirty="0"/>
              <a:t> </a:t>
            </a:r>
            <a:r>
              <a:rPr lang="en-US" dirty="0" smtClean="0"/>
              <a:t> </a:t>
            </a:r>
            <a:r>
              <a:rPr lang="en-US" dirty="0"/>
              <a:t>A. W., &amp; </a:t>
            </a:r>
            <a:r>
              <a:rPr lang="en-US" dirty="0" err="1"/>
              <a:t>Gamson</a:t>
            </a:r>
            <a:r>
              <a:rPr lang="en-US" dirty="0"/>
              <a:t>, Z. F. (1987). Seven Principles For Good Practice In Undergraduate Education. AAHE Bulletin, 3-7</a:t>
            </a:r>
            <a:r>
              <a:rPr lang="en-US" dirty="0" smtClean="0"/>
              <a:t>.</a:t>
            </a:r>
          </a:p>
          <a:p>
            <a:r>
              <a:rPr lang="en-US" dirty="0"/>
              <a:t>CHAO  Jr,  Roger “Understanding the Adult Learner’s Motivation and Barrier to Learning” European Society for the Research on Adult Learners, 6-8 November, </a:t>
            </a:r>
            <a:r>
              <a:rPr lang="en-US" dirty="0" smtClean="0"/>
              <a:t>2009</a:t>
            </a:r>
          </a:p>
          <a:p>
            <a:r>
              <a:rPr lang="en-US" dirty="0">
                <a:hlinkClick r:id="rId2"/>
              </a:rPr>
              <a:t>http://www.ncbi.nlm.nih.gov/pmc/articles/PMC117453</a:t>
            </a:r>
            <a:r>
              <a:rPr lang="en-US" dirty="0" smtClean="0">
                <a:hlinkClick r:id="rId2"/>
              </a:rPr>
              <a:t>/</a:t>
            </a:r>
            <a:endParaRPr lang="en-US" dirty="0" smtClean="0"/>
          </a:p>
          <a:p>
            <a:r>
              <a:rPr lang="en-US" dirty="0" err="1"/>
              <a:t>Hartzell</a:t>
            </a:r>
            <a:r>
              <a:rPr lang="en-US" dirty="0"/>
              <a:t> JD. Adult learning theory in medical education. Am J Med. Nov 2007;120(11):</a:t>
            </a:r>
            <a:endParaRPr lang="en-US" dirty="0" smtClean="0"/>
          </a:p>
          <a:p>
            <a:endParaRPr lang="en-US" dirty="0"/>
          </a:p>
        </p:txBody>
      </p:sp>
    </p:spTree>
    <p:extLst>
      <p:ext uri="{BB962C8B-B14F-4D97-AF65-F5344CB8AC3E}">
        <p14:creationId xmlns:p14="http://schemas.microsoft.com/office/powerpoint/2010/main" val="1856105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Adult Learner</a:t>
            </a:r>
            <a:endParaRPr lang="en-US" dirty="0"/>
          </a:p>
        </p:txBody>
      </p:sp>
      <p:sp>
        <p:nvSpPr>
          <p:cNvPr id="3" name="Content Placeholder 2"/>
          <p:cNvSpPr>
            <a:spLocks noGrp="1"/>
          </p:cNvSpPr>
          <p:nvPr>
            <p:ph sz="quarter" idx="1"/>
          </p:nvPr>
        </p:nvSpPr>
        <p:spPr/>
        <p:txBody>
          <a:bodyPr/>
          <a:lstStyle/>
          <a:p>
            <a:endParaRPr lang="en-US" dirty="0" smtClean="0"/>
          </a:p>
          <a:p>
            <a:endParaRPr lang="en-US" dirty="0" smtClean="0"/>
          </a:p>
          <a:p>
            <a:r>
              <a:rPr lang="en-US" dirty="0" smtClean="0"/>
              <a:t>A self-directed person who is engaged in what they want to learn, ready and motivated to learn and willing to incorporate their life experiences into what they are learning</a:t>
            </a:r>
          </a:p>
          <a:p>
            <a:endParaRPr lang="en-US" dirty="0"/>
          </a:p>
          <a:p>
            <a:r>
              <a:rPr lang="en-US" dirty="0" smtClean="0"/>
              <a:t>Why do adults seek learning?</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93814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p:txBody>
          <a:bodyPr/>
          <a:lstStyle/>
          <a:p>
            <a:r>
              <a:rPr lang="en-US" dirty="0" smtClean="0">
                <a:effectLst/>
              </a:rPr>
              <a:t>Brookfield, Stephen D</a:t>
            </a:r>
            <a:r>
              <a:rPr lang="en-US" dirty="0"/>
              <a:t>. </a:t>
            </a:r>
            <a:r>
              <a:rPr lang="en-US" dirty="0" smtClean="0"/>
              <a:t> “Understanding </a:t>
            </a:r>
            <a:r>
              <a:rPr lang="en-US" dirty="0"/>
              <a:t>and Facilitating Adult </a:t>
            </a:r>
            <a:r>
              <a:rPr lang="en-US" dirty="0" smtClean="0"/>
              <a:t>Learning” </a:t>
            </a:r>
            <a:r>
              <a:rPr lang="en-US" i="1" dirty="0" smtClean="0"/>
              <a:t>School </a:t>
            </a:r>
            <a:r>
              <a:rPr lang="en-US" i="1" dirty="0"/>
              <a:t>Library Media Quarterly</a:t>
            </a:r>
            <a:r>
              <a:rPr lang="en-US" dirty="0"/>
              <a:t>, v16 n2 p99-105 Win </a:t>
            </a:r>
            <a:r>
              <a:rPr lang="en-US" dirty="0" smtClean="0"/>
              <a:t>1988</a:t>
            </a:r>
            <a:endParaRPr lang="en-US" dirty="0"/>
          </a:p>
          <a:p>
            <a:r>
              <a:rPr lang="en-US" dirty="0"/>
              <a:t>Norman GO: The adult learner: A mythical species. </a:t>
            </a:r>
            <a:r>
              <a:rPr lang="en-US" dirty="0" err="1"/>
              <a:t>Acad</a:t>
            </a:r>
            <a:r>
              <a:rPr lang="en-US" dirty="0"/>
              <a:t> Med 74: 886 889, 1999. 886-</a:t>
            </a:r>
          </a:p>
          <a:p>
            <a:r>
              <a:rPr lang="en-US" dirty="0" err="1" smtClean="0"/>
              <a:t>Slotnick</a:t>
            </a:r>
            <a:r>
              <a:rPr lang="en-US" dirty="0" smtClean="0"/>
              <a:t> </a:t>
            </a:r>
            <a:r>
              <a:rPr lang="en-US" dirty="0"/>
              <a:t>HB: How doctors learn: Physicians’ self directed learning episodes. </a:t>
            </a:r>
            <a:r>
              <a:rPr lang="en-US" dirty="0" err="1"/>
              <a:t>Acad</a:t>
            </a:r>
            <a:r>
              <a:rPr lang="en-US" dirty="0"/>
              <a:t> Med 74: 1106 17, 1999. </a:t>
            </a:r>
            <a:r>
              <a:rPr lang="en-US" dirty="0" smtClean="0"/>
              <a:t> </a:t>
            </a:r>
          </a:p>
          <a:p>
            <a:r>
              <a:rPr lang="en-US" dirty="0">
                <a:hlinkClick r:id="rId2"/>
              </a:rPr>
              <a:t>http://www.facultyfocus.com/articles/teaching-and-learning/understanding-adult-learners-needs</a:t>
            </a:r>
            <a:r>
              <a:rPr lang="en-US" dirty="0" smtClean="0">
                <a:hlinkClick r:id="rId2"/>
              </a:rPr>
              <a:t>/</a:t>
            </a:r>
            <a:endParaRPr lang="en-US" dirty="0" smtClean="0"/>
          </a:p>
          <a:p>
            <a:endParaRPr lang="en-US" dirty="0"/>
          </a:p>
        </p:txBody>
      </p:sp>
    </p:spTree>
    <p:extLst>
      <p:ext uri="{BB962C8B-B14F-4D97-AF65-F5344CB8AC3E}">
        <p14:creationId xmlns:p14="http://schemas.microsoft.com/office/powerpoint/2010/main" val="338348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60" y="-499928"/>
            <a:ext cx="10515600" cy="1325563"/>
          </a:xfrm>
        </p:spPr>
        <p:txBody>
          <a:bodyPr/>
          <a:lstStyle/>
          <a:p>
            <a:pPr algn="ctr"/>
            <a:r>
              <a:rPr lang="en-US" dirty="0" smtClean="0"/>
              <a:t>Maslow’s Hierarchy of  Needs</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247" b="15040"/>
          <a:stretch/>
        </p:blipFill>
        <p:spPr>
          <a:xfrm>
            <a:off x="2939604" y="1026942"/>
            <a:ext cx="6853707" cy="5394960"/>
          </a:xfrm>
          <a:prstGeom prst="rect">
            <a:avLst/>
          </a:prstGeom>
        </p:spPr>
      </p:pic>
      <p:cxnSp>
        <p:nvCxnSpPr>
          <p:cNvPr id="6" name="Straight Arrow Connector 5"/>
          <p:cNvCxnSpPr/>
          <p:nvPr/>
        </p:nvCxnSpPr>
        <p:spPr>
          <a:xfrm flipH="1">
            <a:off x="7315202" y="1429555"/>
            <a:ext cx="1287887" cy="94015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7959145" y="2473042"/>
            <a:ext cx="1287887" cy="94015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87389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Adulthood is a balance between amount of energy that is needed (Load) to complete a task and the amount of energy available (Power)</a:t>
            </a:r>
          </a:p>
          <a:p>
            <a:r>
              <a:rPr lang="en-US" dirty="0" smtClean="0"/>
              <a:t>Load</a:t>
            </a:r>
          </a:p>
          <a:p>
            <a:pPr lvl="1"/>
            <a:r>
              <a:rPr lang="en-US" dirty="0" smtClean="0"/>
              <a:t>External pressures:  family, work, community</a:t>
            </a:r>
          </a:p>
          <a:p>
            <a:pPr lvl="1"/>
            <a:r>
              <a:rPr lang="en-US" dirty="0" smtClean="0"/>
              <a:t>Internal load:  aspirations, desires, personal goals</a:t>
            </a:r>
          </a:p>
          <a:p>
            <a:r>
              <a:rPr lang="en-US" dirty="0" smtClean="0"/>
              <a:t>Power</a:t>
            </a:r>
          </a:p>
          <a:p>
            <a:pPr lvl="1"/>
            <a:r>
              <a:rPr lang="en-US" dirty="0" smtClean="0"/>
              <a:t>External sources:  family support, finances, work flexibility</a:t>
            </a:r>
          </a:p>
          <a:p>
            <a:pPr lvl="1"/>
            <a:r>
              <a:rPr lang="en-US" dirty="0" smtClean="0"/>
              <a:t>Internal sources: resiliency, health, internal motivation, resiliency</a:t>
            </a:r>
          </a:p>
          <a:p>
            <a:pPr lvl="1"/>
            <a:endParaRPr lang="en-US" dirty="0"/>
          </a:p>
          <a:p>
            <a:r>
              <a:rPr lang="en-US" dirty="0" smtClean="0"/>
              <a:t>Only when power &gt; load can an adult engage in learning</a:t>
            </a:r>
          </a:p>
        </p:txBody>
      </p:sp>
      <p:sp>
        <p:nvSpPr>
          <p:cNvPr id="4" name="Title 3"/>
          <p:cNvSpPr>
            <a:spLocks noGrp="1"/>
          </p:cNvSpPr>
          <p:nvPr>
            <p:ph type="title"/>
          </p:nvPr>
        </p:nvSpPr>
        <p:spPr/>
        <p:txBody>
          <a:bodyPr/>
          <a:lstStyle/>
          <a:p>
            <a:r>
              <a:rPr lang="en-US" dirty="0" smtClean="0"/>
              <a:t>Power/Load Balance</a:t>
            </a:r>
            <a:endParaRPr lang="en-US" dirty="0"/>
          </a:p>
        </p:txBody>
      </p:sp>
      <p:sp>
        <p:nvSpPr>
          <p:cNvPr id="6" name="Title 1"/>
          <p:cNvSpPr txBox="1">
            <a:spLocks/>
          </p:cNvSpPr>
          <p:nvPr/>
        </p:nvSpPr>
        <p:spPr>
          <a:xfrm>
            <a:off x="9402523" y="5666189"/>
            <a:ext cx="2639224" cy="972355"/>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2000" dirty="0" err="1" smtClean="0">
                <a:solidFill>
                  <a:schemeClr val="tx1"/>
                </a:solidFill>
              </a:rPr>
              <a:t>McCluskey</a:t>
            </a:r>
            <a:r>
              <a:rPr lang="en-US" sz="2000" dirty="0" smtClean="0">
                <a:solidFill>
                  <a:schemeClr val="tx1"/>
                </a:solidFill>
              </a:rPr>
              <a:t> (1970) </a:t>
            </a:r>
            <a:endParaRPr lang="en-US" sz="2000" dirty="0">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6818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endParaRPr lang="en-US" dirty="0" smtClean="0"/>
          </a:p>
          <a:p>
            <a:r>
              <a:rPr lang="en-US" dirty="0" smtClean="0"/>
              <a:t>Adult </a:t>
            </a:r>
            <a:r>
              <a:rPr lang="en-US" dirty="0"/>
              <a:t>educational experiences </a:t>
            </a:r>
            <a:r>
              <a:rPr lang="en-US" dirty="0" smtClean="0"/>
              <a:t>should be life-enhancing:</a:t>
            </a:r>
          </a:p>
          <a:p>
            <a:pPr lvl="1"/>
            <a:r>
              <a:rPr lang="en-US" dirty="0" smtClean="0"/>
              <a:t>Enhance growth towards realizing full potential and personal goals</a:t>
            </a:r>
          </a:p>
          <a:p>
            <a:pPr lvl="1"/>
            <a:r>
              <a:rPr lang="en-US" dirty="0" smtClean="0"/>
              <a:t>Increase adaptability to both internal </a:t>
            </a:r>
            <a:r>
              <a:rPr lang="en-US" dirty="0"/>
              <a:t>and external </a:t>
            </a:r>
            <a:r>
              <a:rPr lang="en-US" dirty="0" smtClean="0"/>
              <a:t>changes</a:t>
            </a:r>
          </a:p>
          <a:p>
            <a:pPr lvl="1"/>
            <a:r>
              <a:rPr lang="en-US" dirty="0" smtClean="0"/>
              <a:t>Promote self-concept, self-esteem</a:t>
            </a:r>
          </a:p>
          <a:p>
            <a:pPr lvl="1"/>
            <a:r>
              <a:rPr lang="en-US" dirty="0" smtClean="0"/>
              <a:t>Promote creativity</a:t>
            </a:r>
          </a:p>
          <a:p>
            <a:pPr lvl="1"/>
            <a:r>
              <a:rPr lang="en-US" dirty="0" smtClean="0"/>
              <a:t>Provide access to opportunity (defined by the adult learner)</a:t>
            </a:r>
            <a:r>
              <a:rPr lang="en-US" dirty="0"/>
              <a:t/>
            </a:r>
            <a:br>
              <a:rPr lang="en-US" dirty="0"/>
            </a:br>
            <a:r>
              <a:rPr lang="en-US" dirty="0"/>
              <a:t/>
            </a:r>
            <a:br>
              <a:rPr lang="en-US" dirty="0"/>
            </a:br>
            <a:r>
              <a:rPr lang="en-US" dirty="0"/>
              <a:t/>
            </a:r>
            <a:br>
              <a:rPr lang="en-US" dirty="0"/>
            </a:br>
            <a:endParaRPr lang="en-US" dirty="0"/>
          </a:p>
        </p:txBody>
      </p:sp>
      <p:sp>
        <p:nvSpPr>
          <p:cNvPr id="4" name="Rectangle 3"/>
          <p:cNvSpPr/>
          <p:nvPr/>
        </p:nvSpPr>
        <p:spPr>
          <a:xfrm>
            <a:off x="10419067" y="6359009"/>
            <a:ext cx="1545616" cy="369332"/>
          </a:xfrm>
          <a:prstGeom prst="rect">
            <a:avLst/>
          </a:prstGeom>
        </p:spPr>
        <p:txBody>
          <a:bodyPr wrap="none">
            <a:spAutoFit/>
          </a:bodyPr>
          <a:lstStyle/>
          <a:p>
            <a:r>
              <a:rPr lang="en-US" dirty="0"/>
              <a:t>Boggs (1981)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68002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Andragogy</a:t>
            </a:r>
            <a:endParaRPr lang="en-US" dirty="0"/>
          </a:p>
        </p:txBody>
      </p:sp>
      <p:sp>
        <p:nvSpPr>
          <p:cNvPr id="3" name="Content Placeholder 2"/>
          <p:cNvSpPr>
            <a:spLocks noGrp="1"/>
          </p:cNvSpPr>
          <p:nvPr>
            <p:ph sz="quarter" idx="1"/>
          </p:nvPr>
        </p:nvSpPr>
        <p:spPr/>
        <p:txBody>
          <a:bodyPr/>
          <a:lstStyle/>
          <a:p>
            <a:r>
              <a:rPr lang="en-US" dirty="0" smtClean="0"/>
              <a:t>“leader of men”</a:t>
            </a:r>
          </a:p>
          <a:p>
            <a:r>
              <a:rPr lang="en-US" dirty="0" smtClean="0"/>
              <a:t>The art and science of helping adults to learn</a:t>
            </a:r>
          </a:p>
          <a:p>
            <a:pPr lvl="1"/>
            <a:r>
              <a:rPr lang="en-US" dirty="0" smtClean="0"/>
              <a:t>As compared to pedagogy</a:t>
            </a:r>
          </a:p>
          <a:p>
            <a:r>
              <a:rPr lang="en-US" dirty="0" smtClean="0"/>
              <a:t>Word was coined in the 1830’s by Alexander </a:t>
            </a:r>
            <a:r>
              <a:rPr lang="en-US" dirty="0" err="1" smtClean="0"/>
              <a:t>Kapp</a:t>
            </a:r>
            <a:endParaRPr lang="en-US" dirty="0" smtClean="0"/>
          </a:p>
          <a:p>
            <a:r>
              <a:rPr lang="en-US" dirty="0" smtClean="0"/>
              <a:t>Father of </a:t>
            </a:r>
            <a:r>
              <a:rPr lang="en-US" dirty="0" smtClean="0"/>
              <a:t>Andragogy </a:t>
            </a:r>
            <a:r>
              <a:rPr lang="en-US" dirty="0" smtClean="0"/>
              <a:t>was Malcolm Knowles (1980’s) who proposed 4+2 assumptions about the learning needs of </a:t>
            </a:r>
            <a:r>
              <a:rPr lang="en-US" dirty="0" smtClean="0"/>
              <a:t>adults</a:t>
            </a: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3161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96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1389</TotalTime>
  <Words>2380</Words>
  <Application>Microsoft Office PowerPoint</Application>
  <PresentationFormat>Widescreen</PresentationFormat>
  <Paragraphs>352</Paragraphs>
  <Slides>50</Slides>
  <Notes>0</Notes>
  <HiddenSlides>0</HiddenSlides>
  <MMClips>41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Georgia</vt:lpstr>
      <vt:lpstr>Wingdings</vt:lpstr>
      <vt:lpstr>Wingdings 2</vt:lpstr>
      <vt:lpstr>Civic</vt:lpstr>
      <vt:lpstr>Facilitating Adult Education</vt:lpstr>
      <vt:lpstr>Spoiler</vt:lpstr>
      <vt:lpstr>So, as adult learners yourselves….</vt:lpstr>
      <vt:lpstr>Objectives</vt:lpstr>
      <vt:lpstr>Definition of Adult Learner</vt:lpstr>
      <vt:lpstr>Maslow’s Hierarchy of  Needs</vt:lpstr>
      <vt:lpstr>Power/Load Balance</vt:lpstr>
      <vt:lpstr>PowerPoint Presentation</vt:lpstr>
      <vt:lpstr>Andragogy</vt:lpstr>
      <vt:lpstr>Pedagogy</vt:lpstr>
      <vt:lpstr>Knowles’ 4 Principles Of Andragogy</vt:lpstr>
      <vt:lpstr>Knowles Assumptions of Andragogy</vt:lpstr>
      <vt:lpstr>Knowles  Assumption #1</vt:lpstr>
      <vt:lpstr>Knowles Assumptions of Androgogy</vt:lpstr>
      <vt:lpstr>Knowles  Assumption #2</vt:lpstr>
      <vt:lpstr>Self-Directed Learning</vt:lpstr>
      <vt:lpstr>Advantages of Self-Directed learning</vt:lpstr>
      <vt:lpstr>Disadvantages of Self-Directed learning</vt:lpstr>
      <vt:lpstr>How can we Apply this to clinical teaching?</vt:lpstr>
      <vt:lpstr>Knowles Assumptions of Andragogy</vt:lpstr>
      <vt:lpstr>Knowles  Assumption #3</vt:lpstr>
      <vt:lpstr>Knowles Assumptions of Andragogy</vt:lpstr>
      <vt:lpstr>Knowles  Assumption #4</vt:lpstr>
      <vt:lpstr>Knowles Assumptions of Andragogy</vt:lpstr>
      <vt:lpstr>Knowles  Assumption #5</vt:lpstr>
      <vt:lpstr>Experiential Learning</vt:lpstr>
      <vt:lpstr>David Kolb – Experiential Learning Cycle</vt:lpstr>
      <vt:lpstr>Advantages of Experiential Learning</vt:lpstr>
      <vt:lpstr>Disadvantages of Experiential Learning</vt:lpstr>
      <vt:lpstr>Knowles Assumptions of Andragogy</vt:lpstr>
      <vt:lpstr>Knowles  Assumption #6</vt:lpstr>
      <vt:lpstr>Limitations of Andragogy</vt:lpstr>
      <vt:lpstr>PowerPoint Presentation</vt:lpstr>
      <vt:lpstr>PowerPoint Presentation</vt:lpstr>
      <vt:lpstr>Facilitating Adult Learners</vt:lpstr>
      <vt:lpstr>Facilitating Adult Learners</vt:lpstr>
      <vt:lpstr>Facilitating Adult Learners</vt:lpstr>
      <vt:lpstr>Facilitating Adult Learners</vt:lpstr>
      <vt:lpstr>Facilitating Adult Learners</vt:lpstr>
      <vt:lpstr>Facilitating Adult Learners</vt:lpstr>
      <vt:lpstr>Facilitating Adult Learners</vt:lpstr>
      <vt:lpstr>Thoughts?  Questions?</vt:lpstr>
      <vt:lpstr>Challenging Case #1 </vt:lpstr>
      <vt:lpstr>Knowles Assumptions of Androgogy</vt:lpstr>
      <vt:lpstr>Challenging Case:  Pedi Ortho</vt:lpstr>
      <vt:lpstr>Challenging Case:  Pedi Ortho</vt:lpstr>
      <vt:lpstr>Challenging Case:  Pedi Ortho</vt:lpstr>
      <vt:lpstr>Challenging Case #2 </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Facilitating Adult Education</dc:title>
  <dc:creator>Kalli</dc:creator>
  <cp:lastModifiedBy>Kalli</cp:lastModifiedBy>
  <cp:revision>108</cp:revision>
  <dcterms:created xsi:type="dcterms:W3CDTF">2015-01-27T12:39:04Z</dcterms:created>
  <dcterms:modified xsi:type="dcterms:W3CDTF">2015-04-01T21:10:08Z</dcterms:modified>
</cp:coreProperties>
</file>